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8" r:id="rId5"/>
  </p:sldMasterIdLst>
  <p:notesMasterIdLst>
    <p:notesMasterId r:id="rId20"/>
  </p:notesMasterIdLst>
  <p:sldIdLst>
    <p:sldId id="278" r:id="rId6"/>
    <p:sldId id="256" r:id="rId7"/>
    <p:sldId id="257" r:id="rId8"/>
    <p:sldId id="261" r:id="rId9"/>
    <p:sldId id="260" r:id="rId10"/>
    <p:sldId id="269" r:id="rId11"/>
    <p:sldId id="267" r:id="rId12"/>
    <p:sldId id="268" r:id="rId13"/>
    <p:sldId id="262" r:id="rId14"/>
    <p:sldId id="265" r:id="rId15"/>
    <p:sldId id="266" r:id="rId16"/>
    <p:sldId id="263" r:id="rId17"/>
    <p:sldId id="270" r:id="rId18"/>
    <p:sldId id="264" r:id="rId19"/>
  </p:sldIdLst>
  <p:sldSz cx="12192000" cy="6858000"/>
  <p:notesSz cx="6858000" cy="9144000"/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19BAD50A-0672-34D0-F672-6906E86C4E91}" name="Marieke Bakema" initials="MB" userId="S::m.bakema@mboraad.nl::e6eb663c-807e-4239-9fb5-add735fde05f" providerId="AD"/>
  <p188:author id="{5A76BA3E-DBCD-0124-B470-3D565EFDDFB9}" name="Annet Hermans" initials="AH" userId="936c976eebc44038" providerId="Windows Live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4C8DB4E-3BA6-444D-BF97-4989BC761E42}" v="1" dt="2025-12-05T13:31:55.15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68234" autoAdjust="0"/>
  </p:normalViewPr>
  <p:slideViewPr>
    <p:cSldViewPr snapToGrid="0">
      <p:cViewPr varScale="1">
        <p:scale>
          <a:sx n="40" d="100"/>
          <a:sy n="40" d="100"/>
        </p:scale>
        <p:origin x="1612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microsoft.com/office/2015/10/relationships/revisionInfo" Target="revisionInfo.xml"/><Relationship Id="rId3" Type="http://schemas.openxmlformats.org/officeDocument/2006/relationships/customXml" Target="../customXml/item3.xml"/><Relationship Id="rId21" Type="http://schemas.openxmlformats.org/officeDocument/2006/relationships/presProps" Target="presProps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tableStyles" Target="tableStyles.xml"/><Relationship Id="rId5" Type="http://schemas.openxmlformats.org/officeDocument/2006/relationships/slideMaster" Target="slideMasters/slideMaster1.xml"/><Relationship Id="rId15" Type="http://schemas.openxmlformats.org/officeDocument/2006/relationships/slide" Target="slides/slide10.xml"/><Relationship Id="rId23" Type="http://schemas.openxmlformats.org/officeDocument/2006/relationships/theme" Target="theme/theme1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4" Type="http://schemas.openxmlformats.org/officeDocument/2006/relationships/customXml" Target="../customXml/item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viewProps" Target="viewProps.xml"/><Relationship Id="rId27" Type="http://schemas.microsoft.com/office/2018/10/relationships/authors" Target="author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nnet Hermans" userId="315960d3-57b3-456a-9995-b6453fab039f" providerId="ADAL" clId="{FB39EBBD-D107-44ED-8B79-739691C435E5}"/>
    <pc:docChg chg="custSel addSld modSld sldOrd">
      <pc:chgData name="Annet Hermans" userId="315960d3-57b3-456a-9995-b6453fab039f" providerId="ADAL" clId="{FB39EBBD-D107-44ED-8B79-739691C435E5}" dt="2025-12-05T13:33:33.915" v="47" actId="20577"/>
      <pc:docMkLst>
        <pc:docMk/>
      </pc:docMkLst>
      <pc:sldChg chg="modNotesTx">
        <pc:chgData name="Annet Hermans" userId="315960d3-57b3-456a-9995-b6453fab039f" providerId="ADAL" clId="{FB39EBBD-D107-44ED-8B79-739691C435E5}" dt="2025-12-05T13:33:33.915" v="47" actId="20577"/>
        <pc:sldMkLst>
          <pc:docMk/>
          <pc:sldMk cId="4246631106" sldId="261"/>
        </pc:sldMkLst>
      </pc:sldChg>
      <pc:sldChg chg="add mod ord modShow">
        <pc:chgData name="Annet Hermans" userId="315960d3-57b3-456a-9995-b6453fab039f" providerId="ADAL" clId="{FB39EBBD-D107-44ED-8B79-739691C435E5}" dt="2025-12-05T13:32:02.201" v="3" actId="729"/>
        <pc:sldMkLst>
          <pc:docMk/>
          <pc:sldMk cId="3654059895" sldId="278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4F048DB-88FB-4548-9909-40004E95886A}" type="datetimeFigureOut">
              <a:rPr lang="nl-NL" smtClean="0"/>
              <a:t>5-12-2025</a:t>
            </a:fld>
            <a:endParaRPr lang="nl-NL"/>
          </a:p>
        </p:txBody>
      </p:sp>
      <p:sp>
        <p:nvSpPr>
          <p:cNvPr id="4" name="Tijdelijke aanduiding voor dia-afbeelding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l-NL"/>
          </a:p>
        </p:txBody>
      </p:sp>
      <p:sp>
        <p:nvSpPr>
          <p:cNvPr id="5" name="Tijdelijke aanduiding voor notiti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A854E0E-231C-4A49-B263-D125F8314FE3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8125443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ekijkjetoekomstnu.nl/lobbox/van-isk-naar-mbo" TargetMode="External"/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Relationship Id="rId4" Type="http://schemas.openxmlformats.org/officeDocument/2006/relationships/hyperlink" Target="https://www.youtube.com/watch?v=vh53vp_MT6E" TargetMode="Externa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3A00296-20C8-FC88-2DC3-CF719190B11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FC0675B-092F-6EE5-6F15-0EC560FE251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4C04E24-46B8-77F8-6398-65F30064EC6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>
              <a:latin typeface="Calibri"/>
              <a:ea typeface="Calibri"/>
              <a:cs typeface="Calibri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B3FEDF3-96CF-C70E-322F-E7CE478F45E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A854E0E-231C-4A49-B263-D125F8314FE3}" type="slidenum">
              <a:rPr kumimoji="0" lang="nl-N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nl-NL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5004741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A854E0E-231C-4A49-B263-D125F8314FE3}" type="slidenum">
              <a:rPr lang="nl-NL" smtClean="0"/>
              <a:t>2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32720631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A854E0E-231C-4A49-B263-D125F8314FE3}" type="slidenum">
              <a:rPr lang="nl-NL" smtClean="0"/>
              <a:t>3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40054346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l-NL" dirty="0"/>
              <a:t>Docent geeft toelichting op wat een entree-opleiding is</a:t>
            </a:r>
          </a:p>
          <a:p>
            <a:r>
              <a:rPr lang="nl-NL" dirty="0"/>
              <a:t>Een entree opleiding wordt ook wel mbo start of mbo 1 genoemd</a:t>
            </a:r>
          </a:p>
          <a:p>
            <a:r>
              <a:rPr lang="nl-NL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Een Entreeopleiding duurt een jaar. Als je meer tijd nodig hebt mag je er langer over doen. </a:t>
            </a:r>
          </a:p>
          <a:p>
            <a:r>
              <a:rPr lang="nl-NL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Als je sneller kan is dat ook mogelijk .</a:t>
            </a:r>
            <a:endParaRPr lang="nl-NL" dirty="0"/>
          </a:p>
          <a:p>
            <a:r>
              <a:rPr lang="nl-NL" dirty="0"/>
              <a:t>Leerlingen krijgen een diploma en kunnen erna door naar mbo 2</a:t>
            </a:r>
          </a:p>
          <a:p>
            <a:endParaRPr lang="nl-NL" dirty="0"/>
          </a:p>
          <a:p>
            <a:r>
              <a:rPr lang="nl-NL" dirty="0"/>
              <a:t>Laat ‘1 of 2  van deze filmpjes zien. </a:t>
            </a:r>
          </a:p>
          <a:p>
            <a:r>
              <a:rPr lang="nl-NL" dirty="0"/>
              <a:t>Geef de kijkvraag vóór het filmpje: ‘luister goed om te horen wat heeft </a:t>
            </a:r>
            <a:r>
              <a:rPr lang="nl-NL" dirty="0" err="1"/>
              <a:t>Farid</a:t>
            </a:r>
            <a:r>
              <a:rPr lang="nl-NL" dirty="0"/>
              <a:t> of </a:t>
            </a:r>
            <a:r>
              <a:rPr lang="nl-NL" dirty="0" err="1"/>
              <a:t>Meron</a:t>
            </a:r>
            <a:r>
              <a:rPr lang="nl-NL" dirty="0"/>
              <a:t> of </a:t>
            </a:r>
            <a:r>
              <a:rPr lang="nl-NL" dirty="0" err="1"/>
              <a:t>Hussein</a:t>
            </a:r>
            <a:r>
              <a:rPr lang="nl-NL" dirty="0"/>
              <a:t> geholpen bij hun opleiding? </a:t>
            </a:r>
          </a:p>
          <a:p>
            <a:r>
              <a:rPr lang="nl-NL" dirty="0"/>
              <a:t>En bespreek dit nadat je het filmpje hebt bekeken</a:t>
            </a:r>
          </a:p>
          <a:p>
            <a:r>
              <a:rPr lang="nl-NL" dirty="0"/>
              <a:t>Je kunt kiezen uit de drie filmpjes hieronder: de jongeren vertellen over hun route en ze geven tips voor ISK leerlingen</a:t>
            </a:r>
          </a:p>
          <a:p>
            <a:pPr marL="171450" indent="-171450">
              <a:buFontTx/>
              <a:buChar char="-"/>
            </a:pPr>
            <a:r>
              <a:rPr lang="nl-NL" dirty="0"/>
              <a:t>4 min - Hoe kiest </a:t>
            </a:r>
            <a:r>
              <a:rPr lang="nl-NL" dirty="0" err="1"/>
              <a:t>Farid</a:t>
            </a:r>
            <a:r>
              <a:rPr lang="nl-NL" dirty="0"/>
              <a:t>, hij gaat na de ISK naar de entree opleiding horeca, na een maand switcht hij naar sport &amp; recreatie </a:t>
            </a:r>
          </a:p>
          <a:p>
            <a:pPr marL="171450" indent="-171450">
              <a:buFontTx/>
              <a:buChar char="-"/>
            </a:pPr>
            <a:r>
              <a:rPr lang="nl-NL" dirty="0"/>
              <a:t>4 min – Hoe kiest </a:t>
            </a:r>
            <a:r>
              <a:rPr lang="nl-NL" dirty="0" err="1"/>
              <a:t>Meron</a:t>
            </a:r>
            <a:r>
              <a:rPr lang="nl-NL" dirty="0"/>
              <a:t>. Hij is na de ISK naar de entreeopleiding dienstverlening en zorg gegaan. Na 1,5 jaar heeft hij voor mbo 2 autotechniek gekozen</a:t>
            </a:r>
          </a:p>
          <a:p>
            <a:pPr marL="171450" indent="-171450">
              <a:buFontTx/>
              <a:buChar char="-"/>
            </a:pPr>
            <a:r>
              <a:rPr lang="nl-NL" dirty="0"/>
              <a:t>3, 44  - Hoe kiest </a:t>
            </a:r>
            <a:r>
              <a:rPr lang="nl-NL" dirty="0" err="1"/>
              <a:t>Hussein</a:t>
            </a:r>
            <a:r>
              <a:rPr lang="nl-NL" dirty="0"/>
              <a:t>  -Hij heeft de entree opleiding zorg gedaan, nu doet hij opleiding servicemedewerker mbo 2</a:t>
            </a:r>
          </a:p>
          <a:p>
            <a:pPr marL="171450" indent="-171450">
              <a:buFontTx/>
              <a:buChar char="-"/>
            </a:pPr>
            <a:endParaRPr lang="nl-NL" dirty="0"/>
          </a:p>
          <a:p>
            <a:pPr marL="171450" indent="-171450">
              <a:buFontTx/>
              <a:buChar char="-"/>
            </a:pPr>
            <a:endParaRPr lang="nl-NL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nl-NL" sz="1200" dirty="0"/>
          </a:p>
          <a:p>
            <a:pPr marL="0" indent="0">
              <a:buFontTx/>
              <a:buNone/>
            </a:pPr>
            <a:endParaRPr lang="nl-NL" dirty="0"/>
          </a:p>
          <a:p>
            <a:pPr marL="171450" indent="-171450">
              <a:buFontTx/>
              <a:buChar char="-"/>
            </a:pPr>
            <a:endParaRPr lang="nl-NL" dirty="0"/>
          </a:p>
          <a:p>
            <a:endParaRPr lang="nl-NL" dirty="0"/>
          </a:p>
          <a:p>
            <a:endParaRPr lang="nl-NL" dirty="0"/>
          </a:p>
          <a:p>
            <a:r>
              <a:rPr lang="nl-NL" dirty="0">
                <a:hlinkClick r:id="rId3"/>
              </a:rPr>
              <a:t>Van ISK naar mbo | Bekijk je toekomst</a:t>
            </a:r>
            <a:endParaRPr lang="nl-NL" dirty="0"/>
          </a:p>
          <a:p>
            <a:r>
              <a:rPr lang="nl-NL" dirty="0" err="1"/>
              <a:t>Hussein</a:t>
            </a:r>
            <a:r>
              <a:rPr lang="nl-NL" dirty="0"/>
              <a:t> over zijn entreeopleiding</a:t>
            </a:r>
          </a:p>
          <a:p>
            <a:r>
              <a:rPr lang="nl-NL" dirty="0">
                <a:hlinkClick r:id="rId4"/>
              </a:rPr>
              <a:t>https://www.youtube.com/watch?v=vh53vp_MT6E</a:t>
            </a:r>
            <a:endParaRPr lang="nl-NL" dirty="0"/>
          </a:p>
          <a:p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A854E0E-231C-4A49-B263-D125F8314FE3}" type="slidenum">
              <a:rPr lang="nl-NL" smtClean="0"/>
              <a:t>4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93949303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l-NL" dirty="0"/>
              <a:t>Docent :licht toe wat een Bol- en wat een BBL opleiding is</a:t>
            </a:r>
          </a:p>
          <a:p>
            <a:r>
              <a:rPr lang="nl-NL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Doe je een bol-opleiding, dan ga je overdag naar school. Je loopt één of meer stages van een paar weken of maanden.</a:t>
            </a:r>
            <a:br>
              <a:rPr lang="nl-NL" dirty="0"/>
            </a:br>
            <a:r>
              <a:rPr lang="nl-NL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Doe je een </a:t>
            </a:r>
            <a:r>
              <a:rPr lang="nl-NL" sz="1200" b="0" i="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bbl</a:t>
            </a:r>
            <a:r>
              <a:rPr lang="nl-NL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-opleiding, dan werk je vier dagen en ga je één dag per week naar school. </a:t>
            </a:r>
          </a:p>
          <a:p>
            <a:r>
              <a:rPr lang="nl-NL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Meestal heb je een arbeidsovereenkomst met het erkende leerbedrijf en krijg je salaris.</a:t>
            </a:r>
          </a:p>
          <a:p>
            <a:endParaRPr lang="nl-NL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A854E0E-231C-4A49-B263-D125F8314FE3}" type="slidenum">
              <a:rPr lang="nl-NL" smtClean="0"/>
              <a:t>5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4434046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E9115C1-9E83-6D5C-6B53-151228F11DF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>
            <a:extLst>
              <a:ext uri="{FF2B5EF4-FFF2-40B4-BE49-F238E27FC236}">
                <a16:creationId xmlns:a16="http://schemas.microsoft.com/office/drawing/2014/main" id="{65E7102B-4217-5061-8965-9A3D4DC5227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>
            <a:extLst>
              <a:ext uri="{FF2B5EF4-FFF2-40B4-BE49-F238E27FC236}">
                <a16:creationId xmlns:a16="http://schemas.microsoft.com/office/drawing/2014/main" id="{8386B739-A473-F60C-C5BA-2872530B6A5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nl-NL" dirty="0"/>
          </a:p>
        </p:txBody>
      </p:sp>
      <p:sp>
        <p:nvSpPr>
          <p:cNvPr id="4" name="Tijdelijke aanduiding voor dianummer 3">
            <a:extLst>
              <a:ext uri="{FF2B5EF4-FFF2-40B4-BE49-F238E27FC236}">
                <a16:creationId xmlns:a16="http://schemas.microsoft.com/office/drawing/2014/main" id="{3F4FBC75-C707-7692-8E8F-BC89013CCE0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A854E0E-231C-4A49-B263-D125F8314FE3}" type="slidenum">
              <a:rPr lang="nl-NL" smtClean="0"/>
              <a:t>6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03194396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8313F92-B12A-7C05-9908-A4CC4B13A37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>
            <a:extLst>
              <a:ext uri="{FF2B5EF4-FFF2-40B4-BE49-F238E27FC236}">
                <a16:creationId xmlns:a16="http://schemas.microsoft.com/office/drawing/2014/main" id="{68D5EE01-4AA9-64C7-BCBA-D835E3DD068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>
            <a:extLst>
              <a:ext uri="{FF2B5EF4-FFF2-40B4-BE49-F238E27FC236}">
                <a16:creationId xmlns:a16="http://schemas.microsoft.com/office/drawing/2014/main" id="{96D1649E-0936-2616-F090-B1ED3924334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l-NL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Docent: je kunt uitleggen wat de woorden betekenen/ waar de opleidingen mee te maken hebben. </a:t>
            </a:r>
          </a:p>
          <a:p>
            <a:r>
              <a:rPr lang="nl-NL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Of je kunt actief laten meedenken en vragen wat zij denken bij de woorden/opleidingen in die richting </a:t>
            </a:r>
            <a:r>
              <a:rPr lang="nl-NL" sz="1200" b="0" i="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mbv</a:t>
            </a:r>
            <a:r>
              <a:rPr lang="nl-NL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een word </a:t>
            </a:r>
            <a:r>
              <a:rPr lang="nl-NL" sz="1200" b="0" i="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cloud</a:t>
            </a:r>
            <a:r>
              <a:rPr lang="nl-NL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</a:p>
          <a:p>
            <a:r>
              <a:rPr lang="nl-NL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Alternatief is de woorden op grote vellen hangen en ze daar hun associaties bij laten schrijven</a:t>
            </a:r>
          </a:p>
          <a:p>
            <a:endParaRPr lang="nl-NL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nl-NL" sz="1200" b="1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Logistiek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nl-NL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Je helpt bij het laden en lossen van </a:t>
            </a:r>
            <a:r>
              <a:rPr lang="nl-NL" sz="1200" b="0" i="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bijv</a:t>
            </a:r>
            <a:r>
              <a:rPr lang="nl-NL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vrachtwagens en zorgt voor opslag in een magazijn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nl-NL" sz="1200" b="1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Mobiliteit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nl-NL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Leer je als assistent te werken in de voertuigensector, je helpt bij onderhoud van voertuigen, je helpt bij </a:t>
            </a:r>
            <a:r>
              <a:rPr lang="nl-NL" sz="1200" b="0" i="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bijv</a:t>
            </a:r>
            <a:r>
              <a:rPr lang="nl-NL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het wassen van auto's, het controleren van bandenspanning </a:t>
            </a:r>
          </a:p>
          <a:p>
            <a:r>
              <a:rPr lang="nl-NL" sz="1200" b="1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Dienstverlening</a:t>
            </a:r>
          </a:p>
          <a:p>
            <a:r>
              <a:rPr lang="nl-NL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Je helpt bij dagelijkse verzorging en huishoudelijke taken in bijvoorbeeld een verzorgingshuis, kinderdagverblijf, </a:t>
            </a:r>
            <a:r>
              <a:rPr lang="nl-NL" sz="1200" b="0" i="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school.of</a:t>
            </a:r>
            <a:r>
              <a:rPr lang="nl-NL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bij een sportvereniging </a:t>
            </a:r>
          </a:p>
          <a:p>
            <a:r>
              <a:rPr lang="nl-NL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Of </a:t>
            </a:r>
            <a:r>
              <a:rPr lang="nl-NL" sz="1200" b="0" i="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je helpt bij </a:t>
            </a:r>
            <a:r>
              <a:rPr lang="nl-NL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het schoonmaken van kantoren, scholen of andere gebouwen. </a:t>
            </a:r>
          </a:p>
          <a:p>
            <a:r>
              <a:rPr lang="nl-NL" sz="1200" b="1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Retail –</a:t>
            </a:r>
          </a:p>
          <a:p>
            <a:r>
              <a:rPr lang="nl-NL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Je helpt in de winkel of het magazijn. Je vult de schappen en helpt klanten met vragen. </a:t>
            </a:r>
            <a:endParaRPr lang="nl-NL" sz="1200" b="1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nl-NL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</a:p>
          <a:p>
            <a:endParaRPr lang="nl-NL" dirty="0"/>
          </a:p>
        </p:txBody>
      </p:sp>
      <p:sp>
        <p:nvSpPr>
          <p:cNvPr id="4" name="Tijdelijke aanduiding voor dianummer 3">
            <a:extLst>
              <a:ext uri="{FF2B5EF4-FFF2-40B4-BE49-F238E27FC236}">
                <a16:creationId xmlns:a16="http://schemas.microsoft.com/office/drawing/2014/main" id="{CA581395-6595-FFB7-34FA-0ABC7E345BA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A854E0E-231C-4A49-B263-D125F8314FE3}" type="slidenum">
              <a:rPr lang="nl-NL" smtClean="0"/>
              <a:t>7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92157866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96FE8A7-664D-BA02-A0B8-32D98D8CCC8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>
            <a:extLst>
              <a:ext uri="{FF2B5EF4-FFF2-40B4-BE49-F238E27FC236}">
                <a16:creationId xmlns:a16="http://schemas.microsoft.com/office/drawing/2014/main" id="{77E63233-BE2A-2CBE-B6F9-DB830878C9D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>
            <a:extLst>
              <a:ext uri="{FF2B5EF4-FFF2-40B4-BE49-F238E27FC236}">
                <a16:creationId xmlns:a16="http://schemas.microsoft.com/office/drawing/2014/main" id="{42CCFC28-1D99-BAAA-AA6A-B0B1FBD9C58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nl-NL" sz="1200" b="1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Procestechniek</a:t>
            </a:r>
          </a:p>
          <a:p>
            <a:r>
              <a:rPr lang="nl-NL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Als assistent procestechniek bedien je één of meer machines of controleer je het productieproces.</a:t>
            </a:r>
          </a:p>
          <a:p>
            <a:r>
              <a:rPr lang="nl-NL" sz="1200" b="1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Installatietechniek</a:t>
            </a:r>
          </a:p>
          <a:p>
            <a:r>
              <a:rPr lang="nl-NL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In installatietechniek help je een technisch vakman bij het installeren, onderhouden en repareren van installaties. </a:t>
            </a:r>
          </a:p>
          <a:p>
            <a:endParaRPr lang="nl-NL" dirty="0"/>
          </a:p>
        </p:txBody>
      </p:sp>
      <p:sp>
        <p:nvSpPr>
          <p:cNvPr id="4" name="Tijdelijke aanduiding voor dianummer 3">
            <a:extLst>
              <a:ext uri="{FF2B5EF4-FFF2-40B4-BE49-F238E27FC236}">
                <a16:creationId xmlns:a16="http://schemas.microsoft.com/office/drawing/2014/main" id="{8602824B-8E17-8DC6-03A0-ED42FB8FCA2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A854E0E-231C-4A49-B263-D125F8314FE3}" type="slidenum">
              <a:rPr lang="nl-NL" smtClean="0"/>
              <a:t>8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60412490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l-NL" dirty="0"/>
              <a:t>Docent: </a:t>
            </a:r>
          </a:p>
          <a:p>
            <a:r>
              <a:rPr lang="nl-NL" dirty="0"/>
              <a:t>bekijk eerst klassikaal op de website van </a:t>
            </a:r>
            <a:r>
              <a:rPr lang="nl-NL" dirty="0" err="1"/>
              <a:t>kiesmbo</a:t>
            </a:r>
            <a:r>
              <a:rPr lang="nl-NL" dirty="0"/>
              <a:t> de 9 opleidingen</a:t>
            </a:r>
          </a:p>
          <a:p>
            <a:r>
              <a:rPr lang="nl-NL" dirty="0"/>
              <a:t>Via de link kom je direct bij de 9 entree- opleidingen</a:t>
            </a:r>
          </a:p>
          <a:p>
            <a:endParaRPr lang="nl-NL" dirty="0"/>
          </a:p>
          <a:p>
            <a:r>
              <a:rPr lang="nl-NL" dirty="0"/>
              <a:t>Je kunt op alle opleidingen even klikken. Als je klikt zie je een plaatje en daarnaast een korte uitleg. </a:t>
            </a:r>
          </a:p>
          <a:p>
            <a:r>
              <a:rPr lang="nl-NL" dirty="0"/>
              <a:t>Kies een  van de opleidingen om te laten zien welke informatie je daar verder kunt vinden over die opleiding:</a:t>
            </a:r>
          </a:p>
          <a:p>
            <a:r>
              <a:rPr lang="nl-NL" dirty="0"/>
              <a:t>Je ziet daar : </a:t>
            </a:r>
            <a:r>
              <a:rPr lang="nl-NL" i="1" dirty="0"/>
              <a:t>Wat leer ik</a:t>
            </a:r>
            <a:r>
              <a:rPr lang="nl-NL" dirty="0"/>
              <a:t>. Verder naar beneden kun je </a:t>
            </a:r>
            <a:r>
              <a:rPr lang="nl-NL" i="1" dirty="0"/>
              <a:t>een  filmpje </a:t>
            </a:r>
            <a:r>
              <a:rPr lang="nl-NL" dirty="0"/>
              <a:t>laten zien (ca 2 min) over wat je doet tijdens een stage.  </a:t>
            </a:r>
          </a:p>
          <a:p>
            <a:r>
              <a:rPr lang="nl-NL" dirty="0"/>
              <a:t>Als je naar beneden </a:t>
            </a:r>
            <a:r>
              <a:rPr lang="nl-NL" dirty="0" err="1"/>
              <a:t>scrollt</a:t>
            </a:r>
            <a:r>
              <a:rPr lang="nl-NL" dirty="0"/>
              <a:t> bij de opleiding van je keuze zie je een kaartje van Nederland. Daar kun je jouw plaats invullen en dan zie je waar je opleiding wordt gegeven. </a:t>
            </a:r>
          </a:p>
          <a:p>
            <a:r>
              <a:rPr lang="nl-NL" dirty="0"/>
              <a:t>Op de volgende sheet bespreek je de opdracht die de leerlingen gaan maken</a:t>
            </a:r>
          </a:p>
          <a:p>
            <a:r>
              <a:rPr lang="nl-NL" b="1" dirty="0"/>
              <a:t>NB: niet op alle mbo’s worden alle mbo 1  opleidingen gegeven. </a:t>
            </a:r>
            <a:r>
              <a:rPr lang="nl-NL" b="1" dirty="0" err="1"/>
              <a:t>Bijv</a:t>
            </a:r>
            <a:r>
              <a:rPr lang="nl-NL" b="1" dirty="0"/>
              <a:t> bij mbo Rijnland worden 7 mbo 1 opleidingen gegeven. </a:t>
            </a:r>
          </a:p>
          <a:p>
            <a:r>
              <a:rPr lang="nl-NL" b="1" dirty="0"/>
              <a:t>En ook nog in verschillende plaatsen – Gouda, Leiden, Zoetermeer, Woerden. Maar niet in alle plaatsen worden deze 7 opleidingen gegeven. </a:t>
            </a:r>
          </a:p>
          <a:p>
            <a:r>
              <a:rPr lang="nl-NL" b="1" dirty="0"/>
              <a:t>Zie verder toelichting op volgende sheet</a:t>
            </a: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A854E0E-231C-4A49-B263-D125F8314FE3}" type="slidenum">
              <a:rPr lang="nl-NL" smtClean="0"/>
              <a:t>9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86736552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E8E7762-308C-7872-8143-98292977F95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>
            <a:extLst>
              <a:ext uri="{FF2B5EF4-FFF2-40B4-BE49-F238E27FC236}">
                <a16:creationId xmlns:a16="http://schemas.microsoft.com/office/drawing/2014/main" id="{2EB95A42-2947-7CA5-859A-4F7B069FD39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>
            <a:extLst>
              <a:ext uri="{FF2B5EF4-FFF2-40B4-BE49-F238E27FC236}">
                <a16:creationId xmlns:a16="http://schemas.microsoft.com/office/drawing/2014/main" id="{B2029802-A859-6C4E-BF77-1D2477A6CB4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l-NL" dirty="0"/>
              <a:t>Zie vorige sheet: docent laat bij een van de 9 opleidingen zien waar ze de informatie kunnen vinden voor deze opdracht</a:t>
            </a:r>
            <a:endParaRPr lang="nl-NL" b="1" i="0" dirty="0">
              <a:solidFill>
                <a:srgbClr val="3A0F49"/>
              </a:solidFill>
              <a:effectLst/>
            </a:endParaRPr>
          </a:p>
          <a:p>
            <a:endParaRPr lang="nl-NL" dirty="0"/>
          </a:p>
          <a:p>
            <a:r>
              <a:rPr lang="nl-NL" b="1" dirty="0"/>
              <a:t>Opdracht 1 </a:t>
            </a:r>
          </a:p>
          <a:p>
            <a:r>
              <a:rPr lang="nl-NL" dirty="0"/>
              <a:t>Laat de leerlingen nu zelf kijken naar informatie over de 7 opleidingen. </a:t>
            </a:r>
          </a:p>
          <a:p>
            <a:r>
              <a:rPr lang="nl-NL" dirty="0"/>
              <a:t>En dan op het werkblad een top 2 maken voor de opleidingen die nu het leukst lijken</a:t>
            </a:r>
          </a:p>
          <a:p>
            <a:endParaRPr lang="nl-NL" dirty="0"/>
          </a:p>
          <a:p>
            <a:r>
              <a:rPr lang="nl-NL" dirty="0"/>
              <a:t>Opdracht 2 bekijk samen voor één opleiding deze drie vragen zodat ze weten waar ze dit kunnen vinden. </a:t>
            </a:r>
          </a:p>
          <a:p>
            <a:r>
              <a:rPr lang="nl-NL" dirty="0"/>
              <a:t>Maak vervolgens opdracht 2 op het werkblad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nl-NL" b="1" i="0" dirty="0">
                <a:solidFill>
                  <a:srgbClr val="3A0F49"/>
                </a:solidFill>
                <a:effectLst/>
              </a:rPr>
              <a:t>Wat leer je?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nl-NL" b="1" dirty="0">
                <a:solidFill>
                  <a:srgbClr val="3A0F49"/>
                </a:solidFill>
              </a:rPr>
              <a:t>Het filmpje 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nl-NL" b="1" dirty="0">
                <a:solidFill>
                  <a:srgbClr val="3A0F49"/>
                </a:solidFill>
              </a:rPr>
              <a:t>Wordt de opleiding in jouw plaats gegeven?</a:t>
            </a:r>
            <a:endParaRPr lang="nl-NL" b="1" i="0" dirty="0">
              <a:solidFill>
                <a:srgbClr val="3A0F49"/>
              </a:solidFill>
              <a:effectLst/>
            </a:endParaRPr>
          </a:p>
          <a:p>
            <a:endParaRPr lang="nl-NL" dirty="0"/>
          </a:p>
        </p:txBody>
      </p:sp>
      <p:sp>
        <p:nvSpPr>
          <p:cNvPr id="4" name="Tijdelijke aanduiding voor dianummer 3">
            <a:extLst>
              <a:ext uri="{FF2B5EF4-FFF2-40B4-BE49-F238E27FC236}">
                <a16:creationId xmlns:a16="http://schemas.microsoft.com/office/drawing/2014/main" id="{DABE8732-DF61-EFFA-B158-8243ACD7753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A854E0E-231C-4A49-B263-D125F8314FE3}" type="slidenum">
              <a:rPr lang="nl-NL" smtClean="0"/>
              <a:t>10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6679793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B2BD75E-0984-CFE6-220E-CDF0F57C35D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>
            <a:extLst>
              <a:ext uri="{FF2B5EF4-FFF2-40B4-BE49-F238E27FC236}">
                <a16:creationId xmlns:a16="http://schemas.microsoft.com/office/drawing/2014/main" id="{31BF74A9-42C7-4008-9C52-27F381DC08E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>
            <a:extLst>
              <a:ext uri="{FF2B5EF4-FFF2-40B4-BE49-F238E27FC236}">
                <a16:creationId xmlns:a16="http://schemas.microsoft.com/office/drawing/2014/main" id="{78317D02-26D9-874A-C6C9-AFFEC54AA7E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l-NL" dirty="0"/>
              <a:t>Docent  bespreekt met de leerlingen hoe ze opdracht 3 op het werkblad kunnen maken</a:t>
            </a:r>
          </a:p>
        </p:txBody>
      </p:sp>
      <p:sp>
        <p:nvSpPr>
          <p:cNvPr id="4" name="Tijdelijke aanduiding voor dianummer 3">
            <a:extLst>
              <a:ext uri="{FF2B5EF4-FFF2-40B4-BE49-F238E27FC236}">
                <a16:creationId xmlns:a16="http://schemas.microsoft.com/office/drawing/2014/main" id="{48EBE52B-CB9D-E74F-911E-81307F161AF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A854E0E-231C-4A49-B263-D125F8314FE3}" type="slidenum">
              <a:rPr lang="nl-NL" smtClean="0"/>
              <a:t>11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5683184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l-NL" dirty="0"/>
              <a:t>Docent: je kunt alle leerlingen klassikaal laten vertellen welke opleiding op </a:t>
            </a:r>
            <a:r>
              <a:rPr lang="nl-NL" dirty="0" err="1"/>
              <a:t>nr</a:t>
            </a:r>
            <a:r>
              <a:rPr lang="nl-NL" dirty="0"/>
              <a:t> 1 staat, welk beroep daarbij hoort en wat ze daar leuk aan vinden. </a:t>
            </a:r>
          </a:p>
          <a:p>
            <a:endParaRPr lang="nl-NL" dirty="0"/>
          </a:p>
          <a:p>
            <a:r>
              <a:rPr lang="nl-NL" dirty="0"/>
              <a:t>Alternatief:</a:t>
            </a:r>
          </a:p>
          <a:p>
            <a:r>
              <a:rPr lang="nl-NL" dirty="0"/>
              <a:t>1	Je kunt de leerlingen bij elkaar in een groepje zetten die dezelfde opleiding op </a:t>
            </a:r>
            <a:r>
              <a:rPr lang="nl-NL" dirty="0" err="1"/>
              <a:t>nr</a:t>
            </a:r>
            <a:r>
              <a:rPr lang="nl-NL" dirty="0"/>
              <a:t> 1 hebben gekozen</a:t>
            </a:r>
          </a:p>
          <a:p>
            <a:r>
              <a:rPr lang="nl-NL" dirty="0"/>
              <a:t>Laat ze elkaar vertellen wat leuk lijkt aan het beroep dat in het filmpje naar voren kwam. </a:t>
            </a:r>
          </a:p>
          <a:p>
            <a:r>
              <a:rPr lang="nl-NL" dirty="0"/>
              <a:t>2	Ze kunnen een </a:t>
            </a:r>
            <a:r>
              <a:rPr lang="nl-NL" dirty="0" err="1"/>
              <a:t>woordcloud</a:t>
            </a:r>
            <a:r>
              <a:rPr lang="nl-NL" dirty="0"/>
              <a:t> maken van alle woorden die bij het beroep horen. Het beroep dat hoort bij de opleiding die op </a:t>
            </a:r>
            <a:r>
              <a:rPr lang="nl-NL" dirty="0" err="1"/>
              <a:t>nr</a:t>
            </a:r>
            <a:r>
              <a:rPr lang="nl-NL" dirty="0"/>
              <a:t> 1 staat.</a:t>
            </a:r>
          </a:p>
          <a:p>
            <a:pPr marL="0" indent="0">
              <a:buNone/>
            </a:pPr>
            <a:r>
              <a:rPr lang="nl-NL" dirty="0"/>
              <a:t>(wat moet je kunnen, waar kun je werken, wat zijn je taken).</a:t>
            </a:r>
          </a:p>
          <a:p>
            <a:pPr marL="0" indent="0">
              <a:buNone/>
            </a:pPr>
            <a:r>
              <a:rPr lang="nl-NL" dirty="0"/>
              <a:t>3	Het blad met de </a:t>
            </a:r>
            <a:r>
              <a:rPr lang="nl-NL" dirty="0" err="1"/>
              <a:t>woordcloud</a:t>
            </a:r>
            <a:r>
              <a:rPr lang="nl-NL" dirty="0"/>
              <a:t> kan </a:t>
            </a:r>
            <a:r>
              <a:rPr lang="nl-NL" dirty="0" err="1"/>
              <a:t>fworden</a:t>
            </a:r>
            <a:r>
              <a:rPr lang="nl-NL" dirty="0"/>
              <a:t> opgeslagen in het loopbaandossier. En kan gebruikt worden in het leerling mentor oudergesprek</a:t>
            </a: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A854E0E-231C-4A49-B263-D125F8314FE3}" type="slidenum">
              <a:rPr lang="nl-NL" smtClean="0"/>
              <a:t>12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42828339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20491F7-A997-EA5A-506A-4BBC9685144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>
            <a:extLst>
              <a:ext uri="{FF2B5EF4-FFF2-40B4-BE49-F238E27FC236}">
                <a16:creationId xmlns:a16="http://schemas.microsoft.com/office/drawing/2014/main" id="{1C6A7863-713A-264F-36DC-0A3AC060E43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>
            <a:extLst>
              <a:ext uri="{FF2B5EF4-FFF2-40B4-BE49-F238E27FC236}">
                <a16:creationId xmlns:a16="http://schemas.microsoft.com/office/drawing/2014/main" id="{E71A6722-EF68-4453-5ED5-250413B49ED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l-NL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Als kosten van een entree opleiding in andere lessen aan bod komt kan dit hier achterwege blijven. </a:t>
            </a:r>
          </a:p>
          <a:p>
            <a:r>
              <a:rPr lang="nl-NL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Voor studenten op mbo 1 is de ov kaart gratis </a:t>
            </a:r>
          </a:p>
          <a:p>
            <a:r>
              <a:rPr lang="nl-NL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Ze moeten kiezen voor OV kaart die in het weekend geldig is of door de week</a:t>
            </a:r>
          </a:p>
          <a:p>
            <a:endParaRPr lang="nl-NL" dirty="0"/>
          </a:p>
        </p:txBody>
      </p:sp>
      <p:sp>
        <p:nvSpPr>
          <p:cNvPr id="4" name="Tijdelijke aanduiding voor dianummer 3">
            <a:extLst>
              <a:ext uri="{FF2B5EF4-FFF2-40B4-BE49-F238E27FC236}">
                <a16:creationId xmlns:a16="http://schemas.microsoft.com/office/drawing/2014/main" id="{B90085CB-51CF-A3FE-25AD-7D3AD89B850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A854E0E-231C-4A49-B263-D125F8314FE3}" type="slidenum">
              <a:rPr lang="nl-NL" smtClean="0"/>
              <a:t>13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90004723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A854E0E-231C-4A49-B263-D125F8314FE3}" type="slidenum">
              <a:rPr lang="nl-NL" smtClean="0"/>
              <a:t>14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55561899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5EF58D-B62B-40BB-83AA-9D07CFC4ED2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12648" y="557783"/>
            <a:ext cx="10969752" cy="3130807"/>
          </a:xfrm>
        </p:spPr>
        <p:txBody>
          <a:bodyPr anchor="b">
            <a:normAutofit/>
          </a:bodyPr>
          <a:lstStyle>
            <a:lvl1pPr algn="l"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6AC06D3-F571-4213-A2A4-6A1915120CE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12648" y="3902206"/>
            <a:ext cx="10969752" cy="2240529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5A10580-AD31-4B8F-8448-55A666AC17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C5A860-F335-4252-AA00-24FB67ED2982}" type="datetime1">
              <a:rPr lang="en-US" smtClean="0"/>
              <a:t>12/5/2025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5EC99C8-515A-4FEA-9CD2-6D0BF46CF6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972AF1B-1868-4C05-B6C3-9EBF29A50A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46F3F-274D-499B-ABBE-824EB4ABDC3D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70808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E6D384-B2C5-42A4-9774-A931C39BA5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F8D736C-5FCC-43BC-B824-A90F2CC5D19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A4A3A50-B922-45BE-945D-7ED3EBD83F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4BC802-30E3-4658-9CCA-F873646FEC67}" type="datetime1">
              <a:rPr lang="en-US" smtClean="0"/>
              <a:t>12/5/2025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241F78-20DE-4D53-BB25-79E5C4E1AB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643084-C669-4FDF-87D4-F22D36BB82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46F3F-274D-499B-ABBE-824EB4ABDC3D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44847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C6C559-800C-489A-9174-7901F92B0D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557784"/>
            <a:ext cx="10969752" cy="3146400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142B5C3-320B-4CFD-B6A7-A28C7E435B4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12648" y="3902207"/>
            <a:ext cx="10969752" cy="2187443"/>
          </a:xfrm>
        </p:spPr>
        <p:txBody>
          <a:bodyPr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2FCA372-3F42-4113-A73B-5FDCF93CB5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B227A3-19CE-4153-81CE-64EB7AB094B3}" type="datetime1">
              <a:rPr lang="en-US" smtClean="0"/>
              <a:t>12/5/2025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0DA1197-0C78-4878-B086-5D206EA491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F1B83D8-FD42-44FF-AA20-944A519CC0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46F3F-274D-499B-ABBE-824EB4ABDC3D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47180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D685AA-B5C7-4E3D-85FA-94F3C73E59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03AFEEA-6F3F-4630-A950-61C05D2FAFB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09600" y="2081369"/>
            <a:ext cx="5410200" cy="409559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AC36817-B869-4D19-9EE8-A3166B0E159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2" y="2081369"/>
            <a:ext cx="5410200" cy="409559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074146-2374-4321-AEBB-3E9B09D779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19A100-10F6-477E-8847-29D479EF1C92}" type="datetime1">
              <a:rPr lang="en-US" smtClean="0"/>
              <a:t>12/5/2025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C42337B-B902-4DC2-BB94-02B8A75492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44AD585-B83C-4ECF-AF42-8DDF6996B7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46F3F-274D-499B-ABBE-824EB4ABDC3D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15112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3A9ADB-3495-481F-BB4E-9C7128B17B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365125"/>
            <a:ext cx="10745788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ED6FF4C-26CB-4281-A2F7-6CBE4518679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09600" y="1895096"/>
            <a:ext cx="5387975" cy="823912"/>
          </a:xfrm>
        </p:spPr>
        <p:txBody>
          <a:bodyPr anchor="b"/>
          <a:lstStyle>
            <a:lvl1pPr marL="0" indent="0">
              <a:buNone/>
              <a:defRPr sz="2400" b="0" i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F2E72A9-F222-45B4-9355-C04C0586413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09600" y="2842211"/>
            <a:ext cx="5387975" cy="334745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A699F6E-77AD-4EBC-BAF9-5A43CDEC41E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67890" y="1895096"/>
            <a:ext cx="5414510" cy="823912"/>
          </a:xfrm>
        </p:spPr>
        <p:txBody>
          <a:bodyPr anchor="b"/>
          <a:lstStyle>
            <a:lvl1pPr marL="0" indent="0">
              <a:buNone/>
              <a:defRPr sz="2400" b="0" i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0F77677-7169-4591-B047-0678815F48E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67890" y="2842211"/>
            <a:ext cx="5414510" cy="334745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482A6EB-0285-4FA4-A00C-A7F716084F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F128AB-198A-495F-8475-FDB360C9873F}" type="datetime1">
              <a:rPr lang="en-US" smtClean="0"/>
              <a:t>12/5/2025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6D39526-82B8-402C-8A2B-82EF8F3F3A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55EC9E6-6FF1-4541-9CB1-A2FF9D8521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46F3F-274D-499B-ABBE-824EB4ABDC3D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58921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170F54-6CED-4251-A0A6-32CCD1213F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572C8E6-49D6-46A5-8DC3-B0D8E683C9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1A235E-F8FD-479F-9FC7-18BE84110877}" type="datetime1">
              <a:rPr lang="en-US" smtClean="0"/>
              <a:t>12/5/2025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B883CBA-77CD-4490-A5F3-BAA8FC254A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EA5FF79-61B6-4693-8547-95B1F2F7A1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46F3F-274D-499B-ABBE-824EB4ABDC3D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47055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FBDCB94-13E9-41CB-88F0-D30A1791DC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90F09B-68DA-462E-9DB4-4C9ADAB8CBCC}" type="datetime1">
              <a:rPr lang="en-US" smtClean="0"/>
              <a:t>12/5/2025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44795A4-736C-426D-8559-5AD5892756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B2A2ACD-17F3-4C16-8E77-86EC92CCD5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46F3F-274D-499B-ABBE-824EB4ABDC3D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46767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7FCB2E-B68A-48F9-8B20-CDED818FB6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9" y="457199"/>
            <a:ext cx="4970822" cy="2660205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081C83-64B5-4BFD-A163-75C2EA7F897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0" y="457200"/>
            <a:ext cx="5483352" cy="5744003"/>
          </a:xfrm>
        </p:spPr>
        <p:txBody>
          <a:bodyPr>
            <a:normAutofit/>
          </a:bodyPr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25D44AD-E361-48A3-936D-DDA0D514451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12649" y="3329989"/>
            <a:ext cx="4970822" cy="2871216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9EED06C-E016-489C-8863-EA1BE998BC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AC4E36-FABE-47EB-AA7F-C19A93824617}" type="datetime1">
              <a:rPr lang="en-US" smtClean="0"/>
              <a:t>12/5/2025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59161F0-D253-49A7-9A08-7A0A228146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742C61A-B326-40A7-A286-90D0544BBC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46F3F-274D-499B-ABBE-824EB4ABDC3D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13444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F2DF6F-D00F-4CE4-8701-B006273461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9" y="457199"/>
            <a:ext cx="4970822" cy="2667485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A0FF7AB-F851-4425-8407-996C920E684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6096000" y="457199"/>
            <a:ext cx="5483352" cy="5403851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2ED6CF5-154F-4615-8CDC-E2BFA61FABE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12649" y="3322708"/>
            <a:ext cx="4970822" cy="2546280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1A5C400-0D13-495F-8C4E-EC3CDF5F22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99CE6B-5DE6-4A2D-B72E-5E8969F9F56F}" type="datetime1">
              <a:rPr lang="en-US" smtClean="0"/>
              <a:t>12/5/2025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CB290D7-98AC-45E5-A7D6-73520AFC73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294276C-2BD2-4C4F-AC04-DD3D73768A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46F3F-274D-499B-ABBE-824EB4ABDC3D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08467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5170B0-C1C5-4976-80E8-6B4F90EB36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97593EE-493E-4BCE-8992-24CA63E1E09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780919F-FDDD-42FB-8422-A0665D558D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AB1048-0047-48CA-88BA-D69B470942CF}" type="datetime1">
              <a:rPr lang="en-US" smtClean="0"/>
              <a:t>12/5/2025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216D38A-35F8-4667-A1F4-49644471E9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59CC230-78B7-487B-9C95-CB00868F6F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46F3F-274D-499B-ABBE-824EB4ABDC3D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28971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14CB826-D9AA-4689-B8C0-38D999F0D06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557784"/>
            <a:ext cx="2854452" cy="564342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61F1CDD-16FB-45E0-9887-24374C56764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12648" y="557784"/>
            <a:ext cx="7734300" cy="564342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6846397-BBD2-4426-B1F5-FD6EA3CDC8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D83879-648C-49A9-81A2-0EF5946532D0}" type="datetime1">
              <a:rPr lang="en-US" smtClean="0"/>
              <a:t>12/5/2025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DAB91E4-73D0-4ACD-8F54-00EE6FB1D6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EB28C61-59FE-44D6-A7D6-AAD2922327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46F3F-274D-499B-ABBE-824EB4ABDC3D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54980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042E603F-28B7-4831-BF23-65FBAB13D5FB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rgbClr val="AEAEAE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4D39700F-2B10-4402-A7DD-06EE224588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-1" y="232968"/>
            <a:ext cx="9560477" cy="6625032"/>
          </a:xfrm>
          <a:custGeom>
            <a:avLst/>
            <a:gdLst>
              <a:gd name="connsiteX0" fmla="*/ 8831314 w 9263816"/>
              <a:gd name="connsiteY0" fmla="*/ 5943878 h 6858000"/>
              <a:gd name="connsiteX1" fmla="*/ 9179783 w 9263816"/>
              <a:gd name="connsiteY1" fmla="*/ 6086141 h 6858000"/>
              <a:gd name="connsiteX2" fmla="*/ 9260887 w 9263816"/>
              <a:gd name="connsiteY2" fmla="*/ 6279156 h 6858000"/>
              <a:gd name="connsiteX3" fmla="*/ 8925621 w 9263816"/>
              <a:gd name="connsiteY3" fmla="*/ 6708712 h 6858000"/>
              <a:gd name="connsiteX4" fmla="*/ 8496050 w 9263816"/>
              <a:gd name="connsiteY4" fmla="*/ 6373449 h 6858000"/>
              <a:gd name="connsiteX5" fmla="*/ 8831314 w 9263816"/>
              <a:gd name="connsiteY5" fmla="*/ 5943878 h 6858000"/>
              <a:gd name="connsiteX6" fmla="*/ 7397485 w 9263816"/>
              <a:gd name="connsiteY6" fmla="*/ 5931706 h 6858000"/>
              <a:gd name="connsiteX7" fmla="*/ 7917779 w 9263816"/>
              <a:gd name="connsiteY7" fmla="*/ 6191864 h 6858000"/>
              <a:gd name="connsiteX8" fmla="*/ 8013467 w 9263816"/>
              <a:gd name="connsiteY8" fmla="*/ 6375784 h 6858000"/>
              <a:gd name="connsiteX9" fmla="*/ 8021879 w 9263816"/>
              <a:gd name="connsiteY9" fmla="*/ 6753751 h 6858000"/>
              <a:gd name="connsiteX10" fmla="*/ 7981316 w 9263816"/>
              <a:gd name="connsiteY10" fmla="*/ 6858000 h 6858000"/>
              <a:gd name="connsiteX11" fmla="*/ 6819486 w 9263816"/>
              <a:gd name="connsiteY11" fmla="*/ 6858000 h 6858000"/>
              <a:gd name="connsiteX12" fmla="*/ 6785199 w 9263816"/>
              <a:gd name="connsiteY12" fmla="*/ 6781101 h 6858000"/>
              <a:gd name="connsiteX13" fmla="*/ 7196747 w 9263816"/>
              <a:gd name="connsiteY13" fmla="*/ 5964309 h 6858000"/>
              <a:gd name="connsiteX14" fmla="*/ 7397485 w 9263816"/>
              <a:gd name="connsiteY14" fmla="*/ 5931706 h 6858000"/>
              <a:gd name="connsiteX15" fmla="*/ 1505570 w 9263816"/>
              <a:gd name="connsiteY15" fmla="*/ 227178 h 6858000"/>
              <a:gd name="connsiteX16" fmla="*/ 2026489 w 9263816"/>
              <a:gd name="connsiteY16" fmla="*/ 392370 h 6858000"/>
              <a:gd name="connsiteX17" fmla="*/ 2444553 w 9263816"/>
              <a:gd name="connsiteY17" fmla="*/ 1654853 h 6858000"/>
              <a:gd name="connsiteX18" fmla="*/ 3183153 w 9263816"/>
              <a:gd name="connsiteY18" fmla="*/ 2116208 h 6858000"/>
              <a:gd name="connsiteX19" fmla="*/ 4288384 w 9263816"/>
              <a:gd name="connsiteY19" fmla="*/ 1291908 h 6858000"/>
              <a:gd name="connsiteX20" fmla="*/ 5472602 w 9263816"/>
              <a:gd name="connsiteY20" fmla="*/ 1697818 h 6858000"/>
              <a:gd name="connsiteX21" fmla="*/ 5844697 w 9263816"/>
              <a:gd name="connsiteY21" fmla="*/ 3444791 h 6858000"/>
              <a:gd name="connsiteX22" fmla="*/ 6715674 w 9263816"/>
              <a:gd name="connsiteY22" fmla="*/ 4065208 h 6858000"/>
              <a:gd name="connsiteX23" fmla="*/ 8130429 w 9263816"/>
              <a:gd name="connsiteY23" fmla="*/ 4101787 h 6858000"/>
              <a:gd name="connsiteX24" fmla="*/ 8624630 w 9263816"/>
              <a:gd name="connsiteY24" fmla="*/ 4686202 h 6858000"/>
              <a:gd name="connsiteX25" fmla="*/ 8623843 w 9263816"/>
              <a:gd name="connsiteY25" fmla="*/ 4685749 h 6858000"/>
              <a:gd name="connsiteX26" fmla="*/ 8646859 w 9263816"/>
              <a:gd name="connsiteY26" fmla="*/ 4835156 h 6858000"/>
              <a:gd name="connsiteX27" fmla="*/ 8079403 w 9263816"/>
              <a:gd name="connsiteY27" fmla="*/ 5661624 h 6858000"/>
              <a:gd name="connsiteX28" fmla="*/ 6833105 w 9263816"/>
              <a:gd name="connsiteY28" fmla="*/ 5397208 h 6858000"/>
              <a:gd name="connsiteX29" fmla="*/ 5900832 w 9263816"/>
              <a:gd name="connsiteY29" fmla="*/ 5944462 h 6858000"/>
              <a:gd name="connsiteX30" fmla="*/ 6067212 w 9263816"/>
              <a:gd name="connsiteY30" fmla="*/ 6811916 h 6858000"/>
              <a:gd name="connsiteX31" fmla="*/ 6089565 w 9263816"/>
              <a:gd name="connsiteY31" fmla="*/ 6858000 h 6858000"/>
              <a:gd name="connsiteX32" fmla="*/ 0 w 9263816"/>
              <a:gd name="connsiteY32" fmla="*/ 6858000 h 6858000"/>
              <a:gd name="connsiteX33" fmla="*/ 0 w 9263816"/>
              <a:gd name="connsiteY33" fmla="*/ 2181377 h 6858000"/>
              <a:gd name="connsiteX34" fmla="*/ 73069 w 9263816"/>
              <a:gd name="connsiteY34" fmla="*/ 2215839 h 6858000"/>
              <a:gd name="connsiteX35" fmla="*/ 335445 w 9263816"/>
              <a:gd name="connsiteY35" fmla="*/ 2237140 h 6858000"/>
              <a:gd name="connsiteX36" fmla="*/ 752878 w 9263816"/>
              <a:gd name="connsiteY36" fmla="*/ 1445285 h 6858000"/>
              <a:gd name="connsiteX37" fmla="*/ 1202551 w 9263816"/>
              <a:gd name="connsiteY37" fmla="*/ 314229 h 6858000"/>
              <a:gd name="connsiteX38" fmla="*/ 1505570 w 9263816"/>
              <a:gd name="connsiteY38" fmla="*/ 227178 h 6858000"/>
              <a:gd name="connsiteX39" fmla="*/ 3142509 w 9263816"/>
              <a:gd name="connsiteY39" fmla="*/ 68854 h 6858000"/>
              <a:gd name="connsiteX40" fmla="*/ 3490978 w 9263816"/>
              <a:gd name="connsiteY40" fmla="*/ 211117 h 6858000"/>
              <a:gd name="connsiteX41" fmla="*/ 3572083 w 9263816"/>
              <a:gd name="connsiteY41" fmla="*/ 404131 h 6858000"/>
              <a:gd name="connsiteX42" fmla="*/ 3236814 w 9263816"/>
              <a:gd name="connsiteY42" fmla="*/ 833688 h 6858000"/>
              <a:gd name="connsiteX43" fmla="*/ 2807245 w 9263816"/>
              <a:gd name="connsiteY43" fmla="*/ 498425 h 6858000"/>
              <a:gd name="connsiteX44" fmla="*/ 3142509 w 9263816"/>
              <a:gd name="connsiteY44" fmla="*/ 68854 h 6858000"/>
              <a:gd name="connsiteX45" fmla="*/ 0 w 9263816"/>
              <a:gd name="connsiteY45" fmla="*/ 0 h 6858000"/>
              <a:gd name="connsiteX46" fmla="*/ 39858 w 9263816"/>
              <a:gd name="connsiteY46" fmla="*/ 0 h 6858000"/>
              <a:gd name="connsiteX47" fmla="*/ 65022 w 9263816"/>
              <a:gd name="connsiteY47" fmla="*/ 5834 h 6858000"/>
              <a:gd name="connsiteX48" fmla="*/ 389258 w 9263816"/>
              <a:gd name="connsiteY48" fmla="*/ 235630 h 6858000"/>
              <a:gd name="connsiteX49" fmla="*/ 485484 w 9263816"/>
              <a:gd name="connsiteY49" fmla="*/ 420070 h 6858000"/>
              <a:gd name="connsiteX50" fmla="*/ 74229 w 9263816"/>
              <a:gd name="connsiteY50" fmla="*/ 1237955 h 6858000"/>
              <a:gd name="connsiteX51" fmla="*/ 0 w 9263816"/>
              <a:gd name="connsiteY51" fmla="*/ 1254477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9263816" h="6858000">
                <a:moveTo>
                  <a:pt x="8831314" y="5943878"/>
                </a:moveTo>
                <a:cubicBezTo>
                  <a:pt x="8964281" y="5927490"/>
                  <a:pt x="9096260" y="5981362"/>
                  <a:pt x="9179783" y="6086141"/>
                </a:cubicBezTo>
                <a:cubicBezTo>
                  <a:pt x="9224074" y="6141769"/>
                  <a:pt x="9252211" y="6208560"/>
                  <a:pt x="9260887" y="6279156"/>
                </a:cubicBezTo>
                <a:cubicBezTo>
                  <a:pt x="9286897" y="6490362"/>
                  <a:pt x="9136845" y="6682672"/>
                  <a:pt x="8925621" y="6708712"/>
                </a:cubicBezTo>
                <a:cubicBezTo>
                  <a:pt x="8714398" y="6734766"/>
                  <a:pt x="8522062" y="6584655"/>
                  <a:pt x="8496050" y="6373449"/>
                </a:cubicBezTo>
                <a:cubicBezTo>
                  <a:pt x="8470038" y="6162229"/>
                  <a:pt x="8620090" y="5969920"/>
                  <a:pt x="8831314" y="5943878"/>
                </a:cubicBezTo>
                <a:close/>
                <a:moveTo>
                  <a:pt x="7397485" y="5931706"/>
                </a:moveTo>
                <a:cubicBezTo>
                  <a:pt x="7598431" y="5931157"/>
                  <a:pt x="7792965" y="6024548"/>
                  <a:pt x="7917779" y="6191864"/>
                </a:cubicBezTo>
                <a:cubicBezTo>
                  <a:pt x="7959204" y="6247714"/>
                  <a:pt x="7991530" y="6309792"/>
                  <a:pt x="8013467" y="6375784"/>
                </a:cubicBezTo>
                <a:cubicBezTo>
                  <a:pt x="8055425" y="6502973"/>
                  <a:pt x="8055748" y="6633888"/>
                  <a:pt x="8021879" y="6753751"/>
                </a:cubicBezTo>
                <a:lnTo>
                  <a:pt x="7981316" y="6858000"/>
                </a:lnTo>
                <a:lnTo>
                  <a:pt x="6819486" y="6858000"/>
                </a:lnTo>
                <a:lnTo>
                  <a:pt x="6785199" y="6781101"/>
                </a:lnTo>
                <a:cubicBezTo>
                  <a:pt x="6673307" y="6441922"/>
                  <a:pt x="6857485" y="6076251"/>
                  <a:pt x="7196747" y="5964309"/>
                </a:cubicBezTo>
                <a:cubicBezTo>
                  <a:pt x="7262809" y="5942509"/>
                  <a:pt x="7330503" y="5931889"/>
                  <a:pt x="7397485" y="5931706"/>
                </a:cubicBezTo>
                <a:close/>
                <a:moveTo>
                  <a:pt x="1505570" y="227178"/>
                </a:moveTo>
                <a:cubicBezTo>
                  <a:pt x="1691018" y="218628"/>
                  <a:pt x="1889853" y="275403"/>
                  <a:pt x="2026489" y="392370"/>
                </a:cubicBezTo>
                <a:cubicBezTo>
                  <a:pt x="2369898" y="685965"/>
                  <a:pt x="2078266" y="1147857"/>
                  <a:pt x="2444553" y="1654853"/>
                </a:cubicBezTo>
                <a:cubicBezTo>
                  <a:pt x="2492906" y="1721679"/>
                  <a:pt x="2800482" y="2144546"/>
                  <a:pt x="3183153" y="2116208"/>
                </a:cubicBezTo>
                <a:cubicBezTo>
                  <a:pt x="3673561" y="2080541"/>
                  <a:pt x="3723222" y="1441614"/>
                  <a:pt x="4288384" y="1291908"/>
                </a:cubicBezTo>
                <a:cubicBezTo>
                  <a:pt x="4689065" y="1185875"/>
                  <a:pt x="5207943" y="1366633"/>
                  <a:pt x="5472602" y="1697818"/>
                </a:cubicBezTo>
                <a:cubicBezTo>
                  <a:pt x="5891294" y="2221754"/>
                  <a:pt x="5408012" y="2790179"/>
                  <a:pt x="5844697" y="3444791"/>
                </a:cubicBezTo>
                <a:cubicBezTo>
                  <a:pt x="6149900" y="3902467"/>
                  <a:pt x="6672672" y="4053594"/>
                  <a:pt x="6715674" y="4065208"/>
                </a:cubicBezTo>
                <a:cubicBezTo>
                  <a:pt x="7326423" y="4232519"/>
                  <a:pt x="7677158" y="3817020"/>
                  <a:pt x="8130429" y="4101787"/>
                </a:cubicBezTo>
                <a:cubicBezTo>
                  <a:pt x="8226340" y="4161985"/>
                  <a:pt x="8536372" y="4356819"/>
                  <a:pt x="8624630" y="4686202"/>
                </a:cubicBezTo>
                <a:lnTo>
                  <a:pt x="8623843" y="4685749"/>
                </a:lnTo>
                <a:cubicBezTo>
                  <a:pt x="8636924" y="4734567"/>
                  <a:pt x="8644635" y="4784678"/>
                  <a:pt x="8646859" y="4835156"/>
                </a:cubicBezTo>
                <a:cubicBezTo>
                  <a:pt x="8662596" y="5196604"/>
                  <a:pt x="8398383" y="5562326"/>
                  <a:pt x="8079403" y="5661624"/>
                </a:cubicBezTo>
                <a:cubicBezTo>
                  <a:pt x="7649807" y="5795217"/>
                  <a:pt x="7430996" y="5350293"/>
                  <a:pt x="6833105" y="5397208"/>
                </a:cubicBezTo>
                <a:cubicBezTo>
                  <a:pt x="6519033" y="5421527"/>
                  <a:pt x="6056658" y="5595550"/>
                  <a:pt x="5900832" y="5944462"/>
                </a:cubicBezTo>
                <a:cubicBezTo>
                  <a:pt x="5770548" y="6236600"/>
                  <a:pt x="5916359" y="6515160"/>
                  <a:pt x="6067212" y="6811916"/>
                </a:cubicBezTo>
                <a:lnTo>
                  <a:pt x="6089565" y="6858000"/>
                </a:lnTo>
                <a:lnTo>
                  <a:pt x="0" y="6858000"/>
                </a:lnTo>
                <a:lnTo>
                  <a:pt x="0" y="2181377"/>
                </a:lnTo>
                <a:lnTo>
                  <a:pt x="73069" y="2215839"/>
                </a:lnTo>
                <a:cubicBezTo>
                  <a:pt x="165116" y="2251829"/>
                  <a:pt x="254486" y="2263171"/>
                  <a:pt x="335445" y="2237140"/>
                </a:cubicBezTo>
                <a:cubicBezTo>
                  <a:pt x="594718" y="2153707"/>
                  <a:pt x="688441" y="1733807"/>
                  <a:pt x="752878" y="1445285"/>
                </a:cubicBezTo>
                <a:cubicBezTo>
                  <a:pt x="925059" y="674068"/>
                  <a:pt x="975076" y="456292"/>
                  <a:pt x="1202551" y="314229"/>
                </a:cubicBezTo>
                <a:cubicBezTo>
                  <a:pt x="1287853" y="260956"/>
                  <a:pt x="1394302" y="232308"/>
                  <a:pt x="1505570" y="227178"/>
                </a:cubicBezTo>
                <a:close/>
                <a:moveTo>
                  <a:pt x="3142509" y="68854"/>
                </a:moveTo>
                <a:cubicBezTo>
                  <a:pt x="3275474" y="52467"/>
                  <a:pt x="3407455" y="106339"/>
                  <a:pt x="3490978" y="211117"/>
                </a:cubicBezTo>
                <a:cubicBezTo>
                  <a:pt x="3535271" y="266744"/>
                  <a:pt x="3563404" y="333535"/>
                  <a:pt x="3572083" y="404131"/>
                </a:cubicBezTo>
                <a:cubicBezTo>
                  <a:pt x="3598092" y="615337"/>
                  <a:pt x="3448040" y="807648"/>
                  <a:pt x="3236814" y="833688"/>
                </a:cubicBezTo>
                <a:cubicBezTo>
                  <a:pt x="3025594" y="859741"/>
                  <a:pt x="2833255" y="709631"/>
                  <a:pt x="2807245" y="498425"/>
                </a:cubicBezTo>
                <a:cubicBezTo>
                  <a:pt x="2781232" y="287207"/>
                  <a:pt x="2931283" y="94896"/>
                  <a:pt x="3142509" y="68854"/>
                </a:cubicBezTo>
                <a:close/>
                <a:moveTo>
                  <a:pt x="0" y="0"/>
                </a:moveTo>
                <a:lnTo>
                  <a:pt x="39858" y="0"/>
                </a:lnTo>
                <a:lnTo>
                  <a:pt x="65022" y="5834"/>
                </a:lnTo>
                <a:cubicBezTo>
                  <a:pt x="191545" y="45606"/>
                  <a:pt x="305874" y="124173"/>
                  <a:pt x="389258" y="235630"/>
                </a:cubicBezTo>
                <a:cubicBezTo>
                  <a:pt x="430983" y="291600"/>
                  <a:pt x="463360" y="353876"/>
                  <a:pt x="485484" y="420070"/>
                </a:cubicBezTo>
                <a:cubicBezTo>
                  <a:pt x="597711" y="759508"/>
                  <a:pt x="413661" y="1125662"/>
                  <a:pt x="74229" y="1237955"/>
                </a:cubicBezTo>
                <a:lnTo>
                  <a:pt x="0" y="1254477"/>
                </a:lnTo>
                <a:close/>
              </a:path>
            </a:pathLst>
          </a:custGeom>
          <a:solidFill>
            <a:schemeClr val="bg1"/>
          </a:solidFill>
          <a:ln w="127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760C036-BBCE-4F9E-AD56-DD36D4407B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557784"/>
            <a:ext cx="10972800" cy="132556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3A5D7EC-1E6A-473F-B5A4-18CDFB6CF95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09600" y="2106204"/>
            <a:ext cx="10972800" cy="40365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F9981C7-34D5-49A4-949D-715FD4BD8FE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09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lang="en-US" sz="800" kern="1200" cap="all" spc="200" smtClean="0">
                <a:solidFill>
                  <a:schemeClr val="tx1"/>
                </a:solidFill>
                <a:latin typeface="+mn-lt"/>
                <a:ea typeface="+mn-ea"/>
                <a:cs typeface="Segoe UI Semilight" panose="020B0402040204020203" pitchFamily="34" charset="0"/>
              </a:defRPr>
            </a:lvl1pPr>
          </a:lstStyle>
          <a:p>
            <a:fld id="{F481A142-DA77-4A5F-AD1F-14E6C18F0F5F}" type="datetime1">
              <a:rPr lang="en-US" smtClean="0"/>
              <a:t>12/5/2025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A85CE6E-733D-4C60-B40B-C7C10CB5AFB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lang="en-US" sz="800" kern="1200" cap="all" spc="200" dirty="0">
                <a:solidFill>
                  <a:schemeClr val="tx1"/>
                </a:solidFill>
                <a:latin typeface="+mn-lt"/>
                <a:ea typeface="+mn-ea"/>
                <a:cs typeface="Segoe UI Semilight" panose="020B0402040204020203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2D80D8B-7909-4114-8EBA-C3086DC62B0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134600" y="6356350"/>
            <a:ext cx="1447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lang="en-US" sz="800" kern="1200" cap="all" spc="200" smtClean="0">
                <a:solidFill>
                  <a:schemeClr val="tx1"/>
                </a:solidFill>
                <a:latin typeface="+mn-lt"/>
                <a:ea typeface="+mn-ea"/>
                <a:cs typeface="Segoe UI Semilight" panose="020B0402040204020203" pitchFamily="34" charset="0"/>
              </a:defRPr>
            </a:lvl1pPr>
          </a:lstStyle>
          <a:p>
            <a:fld id="{1F646F3F-274D-499B-ABBE-824EB4ABDC3D}" type="slidenum">
              <a:rPr lang="en-US" smtClean="0"/>
              <a:pPr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0342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1" r:id="rId6"/>
    <p:sldLayoutId id="2147483727" r:id="rId7"/>
    <p:sldLayoutId id="2147483728" r:id="rId8"/>
    <p:sldLayoutId id="2147483729" r:id="rId9"/>
    <p:sldLayoutId id="2147483730" r:id="rId10"/>
    <p:sldLayoutId id="2147483732" r:id="rId11"/>
  </p:sldLayoutIdLst>
  <p:hf sldNum="0" hdr="0" ftr="0" dt="0"/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110000"/>
        </a:lnSpc>
        <a:spcBef>
          <a:spcPts val="1000"/>
        </a:spcBef>
        <a:buClr>
          <a:schemeClr val="accent5"/>
        </a:buClr>
        <a:buFont typeface="Avenir Next LT Pro" panose="020B0504020202020204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228600" indent="0" algn="l" defTabSz="914400" rtl="0" eaLnBrk="1" latinLnBrk="0" hangingPunct="1">
        <a:lnSpc>
          <a:spcPct val="110000"/>
        </a:lnSpc>
        <a:spcBef>
          <a:spcPts val="500"/>
        </a:spcBef>
        <a:buClr>
          <a:schemeClr val="accent5"/>
        </a:buClr>
        <a:buFont typeface="Avenir Next LT Pro" panose="020B0504020202020204" pitchFamily="34" charset="0"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457200" indent="0" algn="l" defTabSz="914400" rtl="0" eaLnBrk="1" latinLnBrk="0" hangingPunct="1">
        <a:lnSpc>
          <a:spcPct val="110000"/>
        </a:lnSpc>
        <a:spcBef>
          <a:spcPts val="500"/>
        </a:spcBef>
        <a:buClr>
          <a:schemeClr val="accent5"/>
        </a:buClr>
        <a:buFont typeface="Avenir Next LT Pro" panose="020B0504020202020204" pitchFamily="34" charset="0"/>
        <a:buNone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685800" indent="0" algn="l" defTabSz="914400" rtl="0" eaLnBrk="1" latinLnBrk="0" hangingPunct="1">
        <a:lnSpc>
          <a:spcPct val="110000"/>
        </a:lnSpc>
        <a:spcBef>
          <a:spcPts val="500"/>
        </a:spcBef>
        <a:buClr>
          <a:schemeClr val="accent5"/>
        </a:buClr>
        <a:buFont typeface="Avenir Next LT Pro" panose="020B0504020202020204" pitchFamily="34" charset="0"/>
        <a:buNone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914400" indent="0" algn="l" defTabSz="914400" rtl="0" eaLnBrk="1" latinLnBrk="0" hangingPunct="1">
        <a:lnSpc>
          <a:spcPct val="110000"/>
        </a:lnSpc>
        <a:spcBef>
          <a:spcPts val="500"/>
        </a:spcBef>
        <a:buClr>
          <a:schemeClr val="accent5"/>
        </a:buClr>
        <a:buFont typeface="Avenir Next LT Pro" panose="020B0504020202020204" pitchFamily="34" charset="0"/>
        <a:buNone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hyperlink" Target="https://www.youtube.com/watch?v=vh53vp_MT6E" TargetMode="External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hyperlink" Target="https://www.youtube.com/watch?v=wKPTzAI_LkA" TargetMode="External"/><Relationship Id="rId4" Type="http://schemas.openxmlformats.org/officeDocument/2006/relationships/hyperlink" Target="https://www.youtube.com/watch?v=XCtdFxPB3DM" TargetMode="External"/><Relationship Id="rId9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1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kiesmbo.nl/opleidingen/entree/assistent-mobiliteitsbranche" TargetMode="External"/><Relationship Id="rId13" Type="http://schemas.openxmlformats.org/officeDocument/2006/relationships/image" Target="../media/image5.png"/><Relationship Id="rId3" Type="http://schemas.openxmlformats.org/officeDocument/2006/relationships/hyperlink" Target="https://www.kiesmbo.nl/opleidingen/entree" TargetMode="External"/><Relationship Id="rId7" Type="http://schemas.openxmlformats.org/officeDocument/2006/relationships/hyperlink" Target="https://www.kiesmbo.nl/opleidingen/entree/assistent-horeca-voeding-of-voedingsindustrie" TargetMode="External"/><Relationship Id="rId12" Type="http://schemas.openxmlformats.org/officeDocument/2006/relationships/hyperlink" Target="https://www.kiesmbo.nl/opleidingen/entree/assistent-bouwen-wonen-en-onderhoud" TargetMode="Externa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kiesmbo.nl/opleidingen/entree/assistent-procestechniek" TargetMode="External"/><Relationship Id="rId11" Type="http://schemas.openxmlformats.org/officeDocument/2006/relationships/hyperlink" Target="https://www.kiesmbo.nl/opleidingen/entree/assistent-verkoopretail" TargetMode="External"/><Relationship Id="rId5" Type="http://schemas.openxmlformats.org/officeDocument/2006/relationships/hyperlink" Target="https://www.kiesmbo.nl/opleidingen/entree/assistent-plant-dier-of-groene-omgeving" TargetMode="External"/><Relationship Id="rId10" Type="http://schemas.openxmlformats.org/officeDocument/2006/relationships/hyperlink" Target="https://www.kiesmbo.nl/opleidingen/entree/assistent-dienstverlening" TargetMode="External"/><Relationship Id="rId4" Type="http://schemas.openxmlformats.org/officeDocument/2006/relationships/hyperlink" Target="https://www.kiesmbo.nl/opleidingen/entree/assistent-logistiek" TargetMode="External"/><Relationship Id="rId9" Type="http://schemas.openxmlformats.org/officeDocument/2006/relationships/hyperlink" Target="https://www.kiesmbo.nl/opleidingen/entree/assistent-metaal-elektro-en-installatietechniek" TargetMode="External"/><Relationship Id="rId14" Type="http://schemas.openxmlformats.org/officeDocument/2006/relationships/image" Target="../media/image1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kiesmbo.nl/opleidingen/entree" TargetMode="Externa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png"/><Relationship Id="rId4" Type="http://schemas.openxmlformats.org/officeDocument/2006/relationships/image" Target="../media/image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jpe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rijksoverheid.nl/onderwerpen/middelbaar-beroepsonderwijs/kosten-mbo-opleiding" TargetMode="Externa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>
          <a:extLst>
            <a:ext uri="{FF2B5EF4-FFF2-40B4-BE49-F238E27FC236}">
              <a16:creationId xmlns:a16="http://schemas.microsoft.com/office/drawing/2014/main" id="{9192AB1A-1D37-AE7D-5E8F-B1D5F36C8A1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51B7C6B-C490-FE63-7AC6-3FA911E156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620"/>
            <a:ext cx="10972800" cy="1325563"/>
          </a:xfrm>
        </p:spPr>
        <p:txBody>
          <a:bodyPr>
            <a:normAutofit/>
          </a:bodyPr>
          <a:lstStyle/>
          <a:p>
            <a:r>
              <a:rPr lang="nl-NL" sz="3200" b="1">
                <a:latin typeface="Avenir Next LT Pro"/>
              </a:rPr>
              <a:t>Tips voor de docent bij het uitvoeren van deze les: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5E30E1FD-A4DE-0FB5-B364-EB4DC89D9C4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8789" y="1719157"/>
            <a:ext cx="12192000" cy="4756938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nl-NL" sz="2400" dirty="0"/>
              <a:t>Lees de </a:t>
            </a:r>
            <a:r>
              <a:rPr lang="nl-NL" sz="2400" b="1" dirty="0"/>
              <a:t>notities</a:t>
            </a:r>
            <a:r>
              <a:rPr lang="nl-NL" sz="2400" dirty="0"/>
              <a:t> onder de sheets voor uitleg en suggesties.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nl-NL" sz="24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nl-NL" sz="2400" dirty="0"/>
              <a:t>Voordat de klas met de inhoud van de les aan de slag gaat is er een sheet met </a:t>
            </a:r>
            <a:r>
              <a:rPr lang="nl-NL" sz="2400" b="1" dirty="0"/>
              <a:t>moeilijke woorden</a:t>
            </a:r>
            <a:r>
              <a:rPr lang="nl-NL" sz="2400" dirty="0"/>
              <a:t>. Vul deze woordenlijst aan, passend bij het niveau van de klas.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nl-NL" sz="24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nl-NL" sz="2400" dirty="0"/>
              <a:t>In sommige opdrachten wordt gesproken over </a:t>
            </a:r>
            <a:r>
              <a:rPr lang="nl-NL" sz="2400" b="1" dirty="0"/>
              <a:t>ouders/ verzorgers</a:t>
            </a:r>
            <a:r>
              <a:rPr lang="nl-NL" sz="2400" dirty="0"/>
              <a:t>. Voor </a:t>
            </a:r>
            <a:r>
              <a:rPr lang="nl-NL" sz="2400" b="1" dirty="0"/>
              <a:t>AMV-</a:t>
            </a:r>
            <a:r>
              <a:rPr lang="nl-NL" sz="2400" b="1" dirty="0" err="1"/>
              <a:t>ers</a:t>
            </a:r>
            <a:r>
              <a:rPr lang="nl-NL" sz="2400" dirty="0"/>
              <a:t> is deze benaming vaak niet passend en confronterend. In dat geval kan je ouders/ verzorgers vervangen door bijvoorbeeld </a:t>
            </a:r>
            <a:r>
              <a:rPr lang="nl-NL" sz="2400" b="1" dirty="0"/>
              <a:t>'goede bekende’</a:t>
            </a:r>
            <a:r>
              <a:rPr lang="nl-NL" sz="2400" dirty="0"/>
              <a:t>.</a:t>
            </a:r>
            <a:r>
              <a:rPr lang="nl-NL" sz="2400" b="1" dirty="0"/>
              <a:t> </a:t>
            </a:r>
            <a:endParaRPr lang="nl-NL" dirty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nl-NL" sz="2400" dirty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nl-NL" sz="2400" dirty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nl-NL" dirty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nl-NL" dirty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nl-NL" dirty="0"/>
          </a:p>
        </p:txBody>
      </p:sp>
      <p:pic>
        <p:nvPicPr>
          <p:cNvPr id="4" name="Afbeelding 3">
            <a:extLst>
              <a:ext uri="{FF2B5EF4-FFF2-40B4-BE49-F238E27FC236}">
                <a16:creationId xmlns:a16="http://schemas.microsoft.com/office/drawing/2014/main" id="{D82CB673-6B6E-3DB7-DD91-5204B925782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5775708"/>
            <a:ext cx="1473427" cy="10490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405989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1" name="Rectangle 50">
            <a:extLst>
              <a:ext uri="{FF2B5EF4-FFF2-40B4-BE49-F238E27FC236}">
                <a16:creationId xmlns:a16="http://schemas.microsoft.com/office/drawing/2014/main" id="{D8B9DA9B-1DBC-42C5-BFBC-E0C86E5C93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2"/>
              </a:solidFill>
            </a:endParaRPr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8989E1E2-22C8-4964-9AA7-DA5BECE2820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rgbClr val="AEAEAE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55" name="Group 54">
            <a:extLst>
              <a:ext uri="{FF2B5EF4-FFF2-40B4-BE49-F238E27FC236}">
                <a16:creationId xmlns:a16="http://schemas.microsoft.com/office/drawing/2014/main" id="{FE6DE3BE-0824-453C-9D8B-6272A7DBD3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12188952" cy="3449100"/>
            <a:chOff x="0" y="0"/>
            <a:chExt cx="12188952" cy="3449100"/>
          </a:xfrm>
        </p:grpSpPr>
        <p:sp>
          <p:nvSpPr>
            <p:cNvPr id="56" name="Freeform: Shape 55">
              <a:extLst>
                <a:ext uri="{FF2B5EF4-FFF2-40B4-BE49-F238E27FC236}">
                  <a16:creationId xmlns:a16="http://schemas.microsoft.com/office/drawing/2014/main" id="{C6D05D73-D9BE-41AA-AA77-0A0A3EB9A2D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3824578" cy="3449100"/>
            </a:xfrm>
            <a:custGeom>
              <a:avLst/>
              <a:gdLst>
                <a:gd name="connsiteX0" fmla="*/ 2864224 w 4608036"/>
                <a:gd name="connsiteY0" fmla="*/ 3013465 h 4155642"/>
                <a:gd name="connsiteX1" fmla="*/ 3193644 w 4608036"/>
                <a:gd name="connsiteY1" fmla="*/ 3342885 h 4155642"/>
                <a:gd name="connsiteX2" fmla="*/ 2864224 w 4608036"/>
                <a:gd name="connsiteY2" fmla="*/ 3672305 h 4155642"/>
                <a:gd name="connsiteX3" fmla="*/ 2534804 w 4608036"/>
                <a:gd name="connsiteY3" fmla="*/ 3342885 h 4155642"/>
                <a:gd name="connsiteX4" fmla="*/ 2864224 w 4608036"/>
                <a:gd name="connsiteY4" fmla="*/ 3013465 h 4155642"/>
                <a:gd name="connsiteX5" fmla="*/ 4137192 w 4608036"/>
                <a:gd name="connsiteY5" fmla="*/ 1067730 h 4155642"/>
                <a:gd name="connsiteX6" fmla="*/ 4608036 w 4608036"/>
                <a:gd name="connsiteY6" fmla="*/ 1538574 h 4155642"/>
                <a:gd name="connsiteX7" fmla="*/ 4137192 w 4608036"/>
                <a:gd name="connsiteY7" fmla="*/ 2009418 h 4155642"/>
                <a:gd name="connsiteX8" fmla="*/ 3666348 w 4608036"/>
                <a:gd name="connsiteY8" fmla="*/ 1538574 h 4155642"/>
                <a:gd name="connsiteX9" fmla="*/ 4137192 w 4608036"/>
                <a:gd name="connsiteY9" fmla="*/ 1067730 h 4155642"/>
                <a:gd name="connsiteX10" fmla="*/ 0 w 4608036"/>
                <a:gd name="connsiteY10" fmla="*/ 0 h 4155642"/>
                <a:gd name="connsiteX11" fmla="*/ 3795833 w 4608036"/>
                <a:gd name="connsiteY11" fmla="*/ 0 h 4155642"/>
                <a:gd name="connsiteX12" fmla="*/ 3841595 w 4608036"/>
                <a:gd name="connsiteY12" fmla="*/ 73186 h 4155642"/>
                <a:gd name="connsiteX13" fmla="*/ 3934738 w 4608036"/>
                <a:gd name="connsiteY13" fmla="*/ 385943 h 4155642"/>
                <a:gd name="connsiteX14" fmla="*/ 3463544 w 4608036"/>
                <a:gd name="connsiteY14" fmla="*/ 1479388 h 4155642"/>
                <a:gd name="connsiteX15" fmla="*/ 3697976 w 4608036"/>
                <a:gd name="connsiteY15" fmla="*/ 2152566 h 4155642"/>
                <a:gd name="connsiteX16" fmla="*/ 4453203 w 4608036"/>
                <a:gd name="connsiteY16" fmla="*/ 2717907 h 4155642"/>
                <a:gd name="connsiteX17" fmla="*/ 4496628 w 4608036"/>
                <a:gd name="connsiteY17" fmla="*/ 3226246 h 4155642"/>
                <a:gd name="connsiteX18" fmla="*/ 4496096 w 4608036"/>
                <a:gd name="connsiteY18" fmla="*/ 3225957 h 4155642"/>
                <a:gd name="connsiteX19" fmla="*/ 4451007 w 4608036"/>
                <a:gd name="connsiteY19" fmla="*/ 3316076 h 4155642"/>
                <a:gd name="connsiteX20" fmla="*/ 3823709 w 4608036"/>
                <a:gd name="connsiteY20" fmla="*/ 3546693 h 4155642"/>
                <a:gd name="connsiteX21" fmla="*/ 3248158 w 4608036"/>
                <a:gd name="connsiteY21" fmla="*/ 2922031 h 4155642"/>
                <a:gd name="connsiteX22" fmla="*/ 2530174 w 4608036"/>
                <a:gd name="connsiteY22" fmla="*/ 2860271 h 4155642"/>
                <a:gd name="connsiteX23" fmla="*/ 2016602 w 4608036"/>
                <a:gd name="connsiteY23" fmla="*/ 4003023 h 4155642"/>
                <a:gd name="connsiteX24" fmla="*/ 1217280 w 4608036"/>
                <a:gd name="connsiteY24" fmla="*/ 4085330 h 4155642"/>
                <a:gd name="connsiteX25" fmla="*/ 610283 w 4608036"/>
                <a:gd name="connsiteY25" fmla="*/ 3347934 h 4155642"/>
                <a:gd name="connsiteX26" fmla="*/ 64778 w 4608036"/>
                <a:gd name="connsiteY26" fmla="*/ 3424177 h 4155642"/>
                <a:gd name="connsiteX27" fmla="*/ 0 w 4608036"/>
                <a:gd name="connsiteY27" fmla="*/ 3439842 h 41556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4608036" h="4155642">
                  <a:moveTo>
                    <a:pt x="2864224" y="3013465"/>
                  </a:moveTo>
                  <a:cubicBezTo>
                    <a:pt x="3046158" y="3013465"/>
                    <a:pt x="3193644" y="3160951"/>
                    <a:pt x="3193644" y="3342885"/>
                  </a:cubicBezTo>
                  <a:cubicBezTo>
                    <a:pt x="3193644" y="3524819"/>
                    <a:pt x="3046158" y="3672305"/>
                    <a:pt x="2864224" y="3672305"/>
                  </a:cubicBezTo>
                  <a:cubicBezTo>
                    <a:pt x="2682290" y="3672305"/>
                    <a:pt x="2534804" y="3524819"/>
                    <a:pt x="2534804" y="3342885"/>
                  </a:cubicBezTo>
                  <a:cubicBezTo>
                    <a:pt x="2534804" y="3160951"/>
                    <a:pt x="2682290" y="3013465"/>
                    <a:pt x="2864224" y="3013465"/>
                  </a:cubicBezTo>
                  <a:close/>
                  <a:moveTo>
                    <a:pt x="4137192" y="1067730"/>
                  </a:moveTo>
                  <a:cubicBezTo>
                    <a:pt x="4397232" y="1067730"/>
                    <a:pt x="4608036" y="1278534"/>
                    <a:pt x="4608036" y="1538574"/>
                  </a:cubicBezTo>
                  <a:cubicBezTo>
                    <a:pt x="4608036" y="1798614"/>
                    <a:pt x="4397232" y="2009418"/>
                    <a:pt x="4137192" y="2009418"/>
                  </a:cubicBezTo>
                  <a:cubicBezTo>
                    <a:pt x="3877152" y="2009418"/>
                    <a:pt x="3666348" y="1798614"/>
                    <a:pt x="3666348" y="1538574"/>
                  </a:cubicBezTo>
                  <a:cubicBezTo>
                    <a:pt x="3666348" y="1278534"/>
                    <a:pt x="3877152" y="1067730"/>
                    <a:pt x="4137192" y="1067730"/>
                  </a:cubicBezTo>
                  <a:close/>
                  <a:moveTo>
                    <a:pt x="0" y="0"/>
                  </a:moveTo>
                  <a:lnTo>
                    <a:pt x="3795833" y="0"/>
                  </a:lnTo>
                  <a:lnTo>
                    <a:pt x="3841595" y="73186"/>
                  </a:lnTo>
                  <a:cubicBezTo>
                    <a:pt x="3894967" y="172063"/>
                    <a:pt x="3928651" y="280143"/>
                    <a:pt x="3934738" y="385943"/>
                  </a:cubicBezTo>
                  <a:cubicBezTo>
                    <a:pt x="3960418" y="832278"/>
                    <a:pt x="3478459" y="955056"/>
                    <a:pt x="3463544" y="1479388"/>
                  </a:cubicBezTo>
                  <a:cubicBezTo>
                    <a:pt x="3453054" y="1845938"/>
                    <a:pt x="3679069" y="2129671"/>
                    <a:pt x="3697976" y="2152566"/>
                  </a:cubicBezTo>
                  <a:cubicBezTo>
                    <a:pt x="3965589" y="2479019"/>
                    <a:pt x="4316509" y="2388300"/>
                    <a:pt x="4453203" y="2717907"/>
                  </a:cubicBezTo>
                  <a:cubicBezTo>
                    <a:pt x="4482150" y="2787623"/>
                    <a:pt x="4575626" y="3013102"/>
                    <a:pt x="4496628" y="3226246"/>
                  </a:cubicBezTo>
                  <a:lnTo>
                    <a:pt x="4496096" y="3225957"/>
                  </a:lnTo>
                  <a:cubicBezTo>
                    <a:pt x="4484372" y="3257587"/>
                    <a:pt x="4469256" y="3287777"/>
                    <a:pt x="4451007" y="3316076"/>
                  </a:cubicBezTo>
                  <a:cubicBezTo>
                    <a:pt x="4320132" y="3518667"/>
                    <a:pt x="4035532" y="3615706"/>
                    <a:pt x="3823709" y="3546693"/>
                  </a:cubicBezTo>
                  <a:cubicBezTo>
                    <a:pt x="3538592" y="3453712"/>
                    <a:pt x="3591223" y="3127434"/>
                    <a:pt x="3248158" y="2922031"/>
                  </a:cubicBezTo>
                  <a:cubicBezTo>
                    <a:pt x="3067991" y="2814166"/>
                    <a:pt x="2749462" y="2730532"/>
                    <a:pt x="2530174" y="2860271"/>
                  </a:cubicBezTo>
                  <a:cubicBezTo>
                    <a:pt x="2163165" y="3077424"/>
                    <a:pt x="2417778" y="3690971"/>
                    <a:pt x="2016602" y="4003023"/>
                  </a:cubicBezTo>
                  <a:cubicBezTo>
                    <a:pt x="1798688" y="4172165"/>
                    <a:pt x="1453297" y="4202389"/>
                    <a:pt x="1217280" y="4085330"/>
                  </a:cubicBezTo>
                  <a:cubicBezTo>
                    <a:pt x="855483" y="3905582"/>
                    <a:pt x="940040" y="3474447"/>
                    <a:pt x="610283" y="3347934"/>
                  </a:cubicBezTo>
                  <a:cubicBezTo>
                    <a:pt x="439259" y="3282322"/>
                    <a:pt x="269119" y="3365698"/>
                    <a:pt x="64778" y="3424177"/>
                  </a:cubicBezTo>
                  <a:lnTo>
                    <a:pt x="0" y="343984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>
                <a:solidFill>
                  <a:schemeClr val="bg2"/>
                </a:solidFill>
              </a:endParaRPr>
            </a:p>
          </p:txBody>
        </p:sp>
        <p:sp>
          <p:nvSpPr>
            <p:cNvPr id="57" name="Freeform: Shape 56">
              <a:extLst>
                <a:ext uri="{FF2B5EF4-FFF2-40B4-BE49-F238E27FC236}">
                  <a16:creationId xmlns:a16="http://schemas.microsoft.com/office/drawing/2014/main" id="{AD03098B-9C5B-42CF-8CB5-49E411EAC9E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616074" y="0"/>
              <a:ext cx="5122410" cy="2483032"/>
            </a:xfrm>
            <a:custGeom>
              <a:avLst/>
              <a:gdLst>
                <a:gd name="connsiteX0" fmla="*/ 2376185 w 6680315"/>
                <a:gd name="connsiteY0" fmla="*/ 2274739 h 3133080"/>
                <a:gd name="connsiteX1" fmla="*/ 2621677 w 6680315"/>
                <a:gd name="connsiteY1" fmla="*/ 2520231 h 3133080"/>
                <a:gd name="connsiteX2" fmla="*/ 2376185 w 6680315"/>
                <a:gd name="connsiteY2" fmla="*/ 2765723 h 3133080"/>
                <a:gd name="connsiteX3" fmla="*/ 2130693 w 6680315"/>
                <a:gd name="connsiteY3" fmla="*/ 2520231 h 3133080"/>
                <a:gd name="connsiteX4" fmla="*/ 2376185 w 6680315"/>
                <a:gd name="connsiteY4" fmla="*/ 2274739 h 3133080"/>
                <a:gd name="connsiteX5" fmla="*/ 915559 w 6680315"/>
                <a:gd name="connsiteY5" fmla="*/ 0 h 3133080"/>
                <a:gd name="connsiteX6" fmla="*/ 6269857 w 6680315"/>
                <a:gd name="connsiteY6" fmla="*/ 0 h 3133080"/>
                <a:gd name="connsiteX7" fmla="*/ 6333461 w 6680315"/>
                <a:gd name="connsiteY7" fmla="*/ 55051 h 3133080"/>
                <a:gd name="connsiteX8" fmla="*/ 6627820 w 6680315"/>
                <a:gd name="connsiteY8" fmla="*/ 535633 h 3133080"/>
                <a:gd name="connsiteX9" fmla="*/ 5916976 w 6680315"/>
                <a:gd name="connsiteY9" fmla="*/ 1967923 h 3133080"/>
                <a:gd name="connsiteX10" fmla="*/ 5656632 w 6680315"/>
                <a:gd name="connsiteY10" fmla="*/ 2028995 h 3133080"/>
                <a:gd name="connsiteX11" fmla="*/ 5657201 w 6680315"/>
                <a:gd name="connsiteY11" fmla="*/ 2029343 h 3133080"/>
                <a:gd name="connsiteX12" fmla="*/ 4819410 w 6680315"/>
                <a:gd name="connsiteY12" fmla="*/ 2573019 h 3133080"/>
                <a:gd name="connsiteX13" fmla="*/ 4152315 w 6680315"/>
                <a:gd name="connsiteY13" fmla="*/ 3087290 h 3133080"/>
                <a:gd name="connsiteX14" fmla="*/ 2764377 w 6680315"/>
                <a:gd name="connsiteY14" fmla="*/ 2425642 h 3133080"/>
                <a:gd name="connsiteX15" fmla="*/ 2750517 w 6680315"/>
                <a:gd name="connsiteY15" fmla="*/ 2391089 h 3133080"/>
                <a:gd name="connsiteX16" fmla="*/ 2240374 w 6680315"/>
                <a:gd name="connsiteY16" fmla="*/ 2149627 h 3133080"/>
                <a:gd name="connsiteX17" fmla="*/ 2225364 w 6680315"/>
                <a:gd name="connsiteY17" fmla="*/ 2154748 h 3133080"/>
                <a:gd name="connsiteX18" fmla="*/ 1325912 w 6680315"/>
                <a:gd name="connsiteY18" fmla="*/ 2089711 h 3133080"/>
                <a:gd name="connsiteX19" fmla="*/ 824187 w 6680315"/>
                <a:gd name="connsiteY19" fmla="*/ 535061 h 3133080"/>
                <a:gd name="connsiteX20" fmla="*/ 919100 w 6680315"/>
                <a:gd name="connsiteY20" fmla="*/ 16532 h 3133080"/>
                <a:gd name="connsiteX21" fmla="*/ 0 w 6680315"/>
                <a:gd name="connsiteY21" fmla="*/ 0 h 3133080"/>
                <a:gd name="connsiteX22" fmla="*/ 759926 w 6680315"/>
                <a:gd name="connsiteY22" fmla="*/ 0 h 3133080"/>
                <a:gd name="connsiteX23" fmla="*/ 379963 w 6680315"/>
                <a:gd name="connsiteY23" fmla="*/ 379963 h 3133080"/>
                <a:gd name="connsiteX24" fmla="*/ 0 w 6680315"/>
                <a:gd name="connsiteY24" fmla="*/ 0 h 31330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6680315" h="3133080">
                  <a:moveTo>
                    <a:pt x="2376185" y="2274739"/>
                  </a:moveTo>
                  <a:cubicBezTo>
                    <a:pt x="2511766" y="2274739"/>
                    <a:pt x="2621677" y="2384650"/>
                    <a:pt x="2621677" y="2520231"/>
                  </a:cubicBezTo>
                  <a:cubicBezTo>
                    <a:pt x="2621677" y="2655812"/>
                    <a:pt x="2511766" y="2765723"/>
                    <a:pt x="2376185" y="2765723"/>
                  </a:cubicBezTo>
                  <a:cubicBezTo>
                    <a:pt x="2240604" y="2765723"/>
                    <a:pt x="2130693" y="2655812"/>
                    <a:pt x="2130693" y="2520231"/>
                  </a:cubicBezTo>
                  <a:cubicBezTo>
                    <a:pt x="2130693" y="2384650"/>
                    <a:pt x="2240604" y="2274739"/>
                    <a:pt x="2376185" y="2274739"/>
                  </a:cubicBezTo>
                  <a:close/>
                  <a:moveTo>
                    <a:pt x="915559" y="0"/>
                  </a:moveTo>
                  <a:lnTo>
                    <a:pt x="6269857" y="0"/>
                  </a:lnTo>
                  <a:lnTo>
                    <a:pt x="6333461" y="55051"/>
                  </a:lnTo>
                  <a:cubicBezTo>
                    <a:pt x="6467804" y="186497"/>
                    <a:pt x="6570056" y="350740"/>
                    <a:pt x="6627820" y="535633"/>
                  </a:cubicBezTo>
                  <a:cubicBezTo>
                    <a:pt x="6812129" y="1122863"/>
                    <a:pt x="6495949" y="1759672"/>
                    <a:pt x="5916976" y="1967923"/>
                  </a:cubicBezTo>
                  <a:cubicBezTo>
                    <a:pt x="5832813" y="1998168"/>
                    <a:pt x="5745467" y="2018689"/>
                    <a:pt x="5656632" y="2028995"/>
                  </a:cubicBezTo>
                  <a:lnTo>
                    <a:pt x="5657201" y="2029343"/>
                  </a:lnTo>
                  <a:cubicBezTo>
                    <a:pt x="5308450" y="2070037"/>
                    <a:pt x="4998668" y="2271133"/>
                    <a:pt x="4819410" y="2573019"/>
                  </a:cubicBezTo>
                  <a:cubicBezTo>
                    <a:pt x="4670050" y="2822633"/>
                    <a:pt x="4431704" y="3006386"/>
                    <a:pt x="4152315" y="3087290"/>
                  </a:cubicBezTo>
                  <a:cubicBezTo>
                    <a:pt x="3592036" y="3250782"/>
                    <a:pt x="2989950" y="2964019"/>
                    <a:pt x="2764377" y="2425642"/>
                  </a:cubicBezTo>
                  <a:cubicBezTo>
                    <a:pt x="2759551" y="2414135"/>
                    <a:pt x="2754885" y="2402573"/>
                    <a:pt x="2750517" y="2391089"/>
                  </a:cubicBezTo>
                  <a:cubicBezTo>
                    <a:pt x="2672611" y="2187301"/>
                    <a:pt x="2445841" y="2076373"/>
                    <a:pt x="2240374" y="2149627"/>
                  </a:cubicBezTo>
                  <a:cubicBezTo>
                    <a:pt x="2235371" y="2151333"/>
                    <a:pt x="2230368" y="2153040"/>
                    <a:pt x="2225364" y="2154748"/>
                  </a:cubicBezTo>
                  <a:cubicBezTo>
                    <a:pt x="1929107" y="2255822"/>
                    <a:pt x="1604512" y="2232327"/>
                    <a:pt x="1325912" y="2089711"/>
                  </a:cubicBezTo>
                  <a:cubicBezTo>
                    <a:pt x="758058" y="1798925"/>
                    <a:pt x="533439" y="1102920"/>
                    <a:pt x="824187" y="535061"/>
                  </a:cubicBezTo>
                  <a:cubicBezTo>
                    <a:pt x="906824" y="374161"/>
                    <a:pt x="939105" y="193647"/>
                    <a:pt x="919100" y="16532"/>
                  </a:cubicBezTo>
                  <a:close/>
                  <a:moveTo>
                    <a:pt x="0" y="0"/>
                  </a:moveTo>
                  <a:lnTo>
                    <a:pt x="759926" y="0"/>
                  </a:lnTo>
                  <a:cubicBezTo>
                    <a:pt x="759926" y="209848"/>
                    <a:pt x="589811" y="379963"/>
                    <a:pt x="379963" y="379963"/>
                  </a:cubicBezTo>
                  <a:cubicBezTo>
                    <a:pt x="170115" y="379963"/>
                    <a:pt x="0" y="209848"/>
                    <a:pt x="0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>
                <a:solidFill>
                  <a:schemeClr val="bg2"/>
                </a:solidFill>
              </a:endParaRPr>
            </a:p>
          </p:txBody>
        </p:sp>
        <p:sp>
          <p:nvSpPr>
            <p:cNvPr id="58" name="Freeform: Shape 57">
              <a:extLst>
                <a:ext uri="{FF2B5EF4-FFF2-40B4-BE49-F238E27FC236}">
                  <a16:creationId xmlns:a16="http://schemas.microsoft.com/office/drawing/2014/main" id="{A5CF38C4-9FB0-4734-B1A8-B11D5B7B66F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13412" y="0"/>
              <a:ext cx="3275540" cy="3193212"/>
            </a:xfrm>
            <a:custGeom>
              <a:avLst/>
              <a:gdLst>
                <a:gd name="connsiteX0" fmla="*/ 356965 w 4755826"/>
                <a:gd name="connsiteY0" fmla="*/ 1510747 h 4636292"/>
                <a:gd name="connsiteX1" fmla="*/ 633073 w 4755826"/>
                <a:gd name="connsiteY1" fmla="*/ 1786855 h 4636292"/>
                <a:gd name="connsiteX2" fmla="*/ 356965 w 4755826"/>
                <a:gd name="connsiteY2" fmla="*/ 2062963 h 4636292"/>
                <a:gd name="connsiteX3" fmla="*/ 80857 w 4755826"/>
                <a:gd name="connsiteY3" fmla="*/ 1786855 h 4636292"/>
                <a:gd name="connsiteX4" fmla="*/ 356965 w 4755826"/>
                <a:gd name="connsiteY4" fmla="*/ 1510747 h 4636292"/>
                <a:gd name="connsiteX5" fmla="*/ 596573 w 4755826"/>
                <a:gd name="connsiteY5" fmla="*/ 0 h 4636292"/>
                <a:gd name="connsiteX6" fmla="*/ 4755826 w 4755826"/>
                <a:gd name="connsiteY6" fmla="*/ 0 h 4636292"/>
                <a:gd name="connsiteX7" fmla="*/ 4755826 w 4755826"/>
                <a:gd name="connsiteY7" fmla="*/ 3811763 h 4636292"/>
                <a:gd name="connsiteX8" fmla="*/ 4741436 w 4755826"/>
                <a:gd name="connsiteY8" fmla="*/ 3805391 h 4636292"/>
                <a:gd name="connsiteX9" fmla="*/ 4472311 w 4755826"/>
                <a:gd name="connsiteY9" fmla="*/ 3792619 h 4636292"/>
                <a:gd name="connsiteX10" fmla="*/ 3645297 w 4755826"/>
                <a:gd name="connsiteY10" fmla="*/ 4545251 h 4636292"/>
                <a:gd name="connsiteX11" fmla="*/ 2743181 w 4755826"/>
                <a:gd name="connsiteY11" fmla="*/ 4497419 h 4636292"/>
                <a:gd name="connsiteX12" fmla="*/ 2044123 w 4755826"/>
                <a:gd name="connsiteY12" fmla="*/ 3902154 h 4636292"/>
                <a:gd name="connsiteX13" fmla="*/ 443230 w 4755826"/>
                <a:gd name="connsiteY13" fmla="*/ 4052449 h 4636292"/>
                <a:gd name="connsiteX14" fmla="*/ 4237 w 4755826"/>
                <a:gd name="connsiteY14" fmla="*/ 3104110 h 4636292"/>
                <a:gd name="connsiteX15" fmla="*/ 809700 w 4755826"/>
                <a:gd name="connsiteY15" fmla="*/ 1782672 h 4636292"/>
                <a:gd name="connsiteX16" fmla="*/ 71276 w 4755826"/>
                <a:gd name="connsiteY16" fmla="*/ 805894 h 4636292"/>
                <a:gd name="connsiteX17" fmla="*/ 596555 w 4755826"/>
                <a:gd name="connsiteY17" fmla="*/ 56 h 46362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4755826" h="4636292">
                  <a:moveTo>
                    <a:pt x="356965" y="1510747"/>
                  </a:moveTo>
                  <a:cubicBezTo>
                    <a:pt x="509455" y="1510747"/>
                    <a:pt x="633073" y="1634365"/>
                    <a:pt x="633073" y="1786855"/>
                  </a:cubicBezTo>
                  <a:cubicBezTo>
                    <a:pt x="633073" y="1939345"/>
                    <a:pt x="509455" y="2062963"/>
                    <a:pt x="356965" y="2062963"/>
                  </a:cubicBezTo>
                  <a:cubicBezTo>
                    <a:pt x="204475" y="2062963"/>
                    <a:pt x="80857" y="1939345"/>
                    <a:pt x="80857" y="1786855"/>
                  </a:cubicBezTo>
                  <a:cubicBezTo>
                    <a:pt x="80857" y="1634365"/>
                    <a:pt x="204475" y="1510747"/>
                    <a:pt x="356965" y="1510747"/>
                  </a:cubicBezTo>
                  <a:close/>
                  <a:moveTo>
                    <a:pt x="596573" y="0"/>
                  </a:moveTo>
                  <a:lnTo>
                    <a:pt x="4755826" y="0"/>
                  </a:lnTo>
                  <a:lnTo>
                    <a:pt x="4755826" y="3811763"/>
                  </a:lnTo>
                  <a:lnTo>
                    <a:pt x="4741436" y="3805391"/>
                  </a:lnTo>
                  <a:cubicBezTo>
                    <a:pt x="4658853" y="3777264"/>
                    <a:pt x="4571441" y="3767265"/>
                    <a:pt x="4472311" y="3792619"/>
                  </a:cubicBezTo>
                  <a:cubicBezTo>
                    <a:pt x="4143272" y="3876780"/>
                    <a:pt x="4072005" y="4319983"/>
                    <a:pt x="3645297" y="4545251"/>
                  </a:cubicBezTo>
                  <a:cubicBezTo>
                    <a:pt x="3326314" y="4713713"/>
                    <a:pt x="3049499" y="4619025"/>
                    <a:pt x="2743181" y="4497419"/>
                  </a:cubicBezTo>
                  <a:cubicBezTo>
                    <a:pt x="2329337" y="4332934"/>
                    <a:pt x="2392121" y="4055114"/>
                    <a:pt x="2044123" y="3902154"/>
                  </a:cubicBezTo>
                  <a:cubicBezTo>
                    <a:pt x="1449035" y="3640479"/>
                    <a:pt x="945081" y="4309626"/>
                    <a:pt x="443230" y="4052449"/>
                  </a:cubicBezTo>
                  <a:cubicBezTo>
                    <a:pt x="133616" y="3893621"/>
                    <a:pt x="-28889" y="3449683"/>
                    <a:pt x="4237" y="3104110"/>
                  </a:cubicBezTo>
                  <a:cubicBezTo>
                    <a:pt x="68675" y="2433787"/>
                    <a:pt x="853966" y="2271030"/>
                    <a:pt x="809700" y="1782672"/>
                  </a:cubicBezTo>
                  <a:cubicBezTo>
                    <a:pt x="768799" y="1331417"/>
                    <a:pt x="77721" y="1250460"/>
                    <a:pt x="71276" y="805894"/>
                  </a:cubicBezTo>
                  <a:cubicBezTo>
                    <a:pt x="66307" y="459384"/>
                    <a:pt x="480827" y="267363"/>
                    <a:pt x="596555" y="5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>
                <a:solidFill>
                  <a:schemeClr val="bg2"/>
                </a:solidFill>
              </a:endParaRPr>
            </a:p>
          </p:txBody>
        </p:sp>
      </p:grpSp>
      <p:sp>
        <p:nvSpPr>
          <p:cNvPr id="2" name="Titel 1">
            <a:extLst>
              <a:ext uri="{FF2B5EF4-FFF2-40B4-BE49-F238E27FC236}">
                <a16:creationId xmlns:a16="http://schemas.microsoft.com/office/drawing/2014/main" id="{A10AC35B-3168-AAFC-89D3-368AD368411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09601" y="3314203"/>
            <a:ext cx="9897978" cy="2800349"/>
          </a:xfrm>
        </p:spPr>
        <p:txBody>
          <a:bodyPr anchor="ctr">
            <a:normAutofit/>
          </a:bodyPr>
          <a:lstStyle/>
          <a:p>
            <a:r>
              <a:rPr lang="nl-NL" sz="4000" b="1" dirty="0"/>
              <a:t>Les </a:t>
            </a:r>
            <a:br>
              <a:rPr lang="nl-NL" sz="4000" b="1" dirty="0"/>
            </a:br>
            <a:r>
              <a:rPr lang="nl-NL" sz="4000" b="1" dirty="0"/>
              <a:t>“ Entree-opleidingen leren kennen.”</a:t>
            </a:r>
            <a:br>
              <a:rPr lang="nl-NL" sz="4000" b="1" dirty="0"/>
            </a:br>
            <a:endParaRPr lang="nl-NL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pic>
        <p:nvPicPr>
          <p:cNvPr id="27" name="Afbeelding 26" descr="Afbeelding met clipart, tekening, Graphics, illustratie&#10;&#10;Automatisch gegenereerde beschrijving">
            <a:extLst>
              <a:ext uri="{FF2B5EF4-FFF2-40B4-BE49-F238E27FC236}">
                <a16:creationId xmlns:a16="http://schemas.microsoft.com/office/drawing/2014/main" id="{88ABD777-7284-FAFB-52BF-AB16E45EA1B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804" y="208427"/>
            <a:ext cx="2123393" cy="2241048"/>
          </a:xfrm>
          <a:prstGeom prst="rect">
            <a:avLst/>
          </a:prstGeom>
        </p:spPr>
      </p:pic>
      <p:pic>
        <p:nvPicPr>
          <p:cNvPr id="21" name="Afbeelding 20">
            <a:extLst>
              <a:ext uri="{FF2B5EF4-FFF2-40B4-BE49-F238E27FC236}">
                <a16:creationId xmlns:a16="http://schemas.microsoft.com/office/drawing/2014/main" id="{32BE1290-7FC3-92C2-6176-45D47A29289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48471" y="0"/>
            <a:ext cx="2241048" cy="2050559"/>
          </a:xfrm>
          <a:prstGeom prst="rect">
            <a:avLst/>
          </a:prstGeom>
        </p:spPr>
      </p:pic>
      <p:pic>
        <p:nvPicPr>
          <p:cNvPr id="5" name="Afbeelding 4">
            <a:extLst>
              <a:ext uri="{FF2B5EF4-FFF2-40B4-BE49-F238E27FC236}">
                <a16:creationId xmlns:a16="http://schemas.microsoft.com/office/drawing/2014/main" id="{11B7304C-2257-C1DA-A2AC-5F82F4557C3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697975" y="527776"/>
            <a:ext cx="2241048" cy="1602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196276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70BDAF3-6BDC-1E4E-B3F1-6B6BEDEBEF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6713" y="-225988"/>
            <a:ext cx="10972800" cy="1325563"/>
          </a:xfrm>
        </p:spPr>
        <p:txBody>
          <a:bodyPr/>
          <a:lstStyle/>
          <a:p>
            <a:r>
              <a:rPr lang="nl-NL" dirty="0"/>
              <a:t>Wat ga je deze les doen?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DA6A0715-2EC7-BEA1-9E83-AA877BD6073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1278889"/>
            <a:ext cx="10972800" cy="4496819"/>
          </a:xfrm>
        </p:spPr>
        <p:txBody>
          <a:bodyPr>
            <a:normAutofit lnSpcReduction="10000"/>
          </a:bodyPr>
          <a:lstStyle/>
          <a:p>
            <a:r>
              <a:rPr lang="nl-NL" sz="3200" dirty="0"/>
              <a:t>Lesdoelen: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nl-NL" dirty="0"/>
              <a:t>Je krijgt meer beeld van de verschillende Entree- opleidingen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nl-NL" dirty="0"/>
              <a:t>Je ontdekt welke opleidingen bij je passen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nl-NL" dirty="0"/>
              <a:t>Je leert beroepen kennen bij die opleidingen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nl-NL" dirty="0"/>
          </a:p>
          <a:p>
            <a:r>
              <a:rPr lang="nl-NL" sz="3200" dirty="0"/>
              <a:t>Activiteiten:</a:t>
            </a: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nl-NL" dirty="0"/>
              <a:t>Uitleg</a:t>
            </a: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nl-NL" dirty="0"/>
              <a:t>Opdracht- je krijgt een werkblad</a:t>
            </a: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nl-NL" dirty="0"/>
              <a:t>Nabespreken of reflecteren</a:t>
            </a:r>
          </a:p>
        </p:txBody>
      </p:sp>
      <p:pic>
        <p:nvPicPr>
          <p:cNvPr id="4" name="Afbeelding 3">
            <a:extLst>
              <a:ext uri="{FF2B5EF4-FFF2-40B4-BE49-F238E27FC236}">
                <a16:creationId xmlns:a16="http://schemas.microsoft.com/office/drawing/2014/main" id="{A73B58BE-2CA2-FE85-3583-6A8189F4403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775708"/>
            <a:ext cx="1473427" cy="1049016"/>
          </a:xfrm>
          <a:prstGeom prst="rect">
            <a:avLst/>
          </a:prstGeom>
        </p:spPr>
      </p:pic>
      <p:pic>
        <p:nvPicPr>
          <p:cNvPr id="5" name="Afbeelding 4">
            <a:extLst>
              <a:ext uri="{FF2B5EF4-FFF2-40B4-BE49-F238E27FC236}">
                <a16:creationId xmlns:a16="http://schemas.microsoft.com/office/drawing/2014/main" id="{04711A6F-5E10-D3B8-0E90-96A64FCAEFF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645576" y="665794"/>
            <a:ext cx="1936824" cy="1226190"/>
          </a:xfrm>
          <a:prstGeom prst="rect">
            <a:avLst/>
          </a:prstGeom>
        </p:spPr>
      </p:pic>
      <p:pic>
        <p:nvPicPr>
          <p:cNvPr id="6" name="Afbeelding 5">
            <a:extLst>
              <a:ext uri="{FF2B5EF4-FFF2-40B4-BE49-F238E27FC236}">
                <a16:creationId xmlns:a16="http://schemas.microsoft.com/office/drawing/2014/main" id="{A9AFB78B-5616-86D1-0921-5743A5AB32C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939932" y="4167016"/>
            <a:ext cx="1936824" cy="17880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071233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31" name="Background Fill">
            <a:extLst>
              <a:ext uri="{FF2B5EF4-FFF2-40B4-BE49-F238E27FC236}">
                <a16:creationId xmlns:a16="http://schemas.microsoft.com/office/drawing/2014/main" id="{B937640E-EF7A-4A6C-A950-D12B7D5C92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33" name="Rectangle 1032">
            <a:extLst>
              <a:ext uri="{FF2B5EF4-FFF2-40B4-BE49-F238E27FC236}">
                <a16:creationId xmlns:a16="http://schemas.microsoft.com/office/drawing/2014/main" id="{41380B7A-5B85-4642-8878-2089DEF2C3D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rgbClr val="AEAEAE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35" name="Freeform: Shape 1034">
            <a:extLst>
              <a:ext uri="{FF2B5EF4-FFF2-40B4-BE49-F238E27FC236}">
                <a16:creationId xmlns:a16="http://schemas.microsoft.com/office/drawing/2014/main" id="{848D562A-EF99-44C6-AA29-9D3E421772A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62299" y="-1"/>
            <a:ext cx="5726653" cy="6858000"/>
          </a:xfrm>
          <a:custGeom>
            <a:avLst/>
            <a:gdLst>
              <a:gd name="connsiteX0" fmla="*/ 615190 w 5726653"/>
              <a:gd name="connsiteY0" fmla="*/ 3536635 h 6858000"/>
              <a:gd name="connsiteX1" fmla="*/ 1124778 w 5726653"/>
              <a:gd name="connsiteY1" fmla="*/ 4046223 h 6858000"/>
              <a:gd name="connsiteX2" fmla="*/ 615190 w 5726653"/>
              <a:gd name="connsiteY2" fmla="*/ 4555811 h 6858000"/>
              <a:gd name="connsiteX3" fmla="*/ 105602 w 5726653"/>
              <a:gd name="connsiteY3" fmla="*/ 4046223 h 6858000"/>
              <a:gd name="connsiteX4" fmla="*/ 615190 w 5726653"/>
              <a:gd name="connsiteY4" fmla="*/ 3536635 h 6858000"/>
              <a:gd name="connsiteX5" fmla="*/ 1497780 w 5726653"/>
              <a:gd name="connsiteY5" fmla="*/ 0 h 6858000"/>
              <a:gd name="connsiteX6" fmla="*/ 5164844 w 5726653"/>
              <a:gd name="connsiteY6" fmla="*/ 0 h 6858000"/>
              <a:gd name="connsiteX7" fmla="*/ 5726653 w 5726653"/>
              <a:gd name="connsiteY7" fmla="*/ 0 h 6858000"/>
              <a:gd name="connsiteX8" fmla="*/ 5726653 w 5726653"/>
              <a:gd name="connsiteY8" fmla="*/ 6858000 h 6858000"/>
              <a:gd name="connsiteX9" fmla="*/ 311757 w 5726653"/>
              <a:gd name="connsiteY9" fmla="*/ 6858000 h 6858000"/>
              <a:gd name="connsiteX10" fmla="*/ 314130 w 5726653"/>
              <a:gd name="connsiteY10" fmla="*/ 6707670 h 6858000"/>
              <a:gd name="connsiteX11" fmla="*/ 599702 w 5726653"/>
              <a:gd name="connsiteY11" fmla="*/ 5670858 h 6858000"/>
              <a:gd name="connsiteX12" fmla="*/ 1211433 w 5726653"/>
              <a:gd name="connsiteY12" fmla="*/ 4641255 h 6858000"/>
              <a:gd name="connsiteX13" fmla="*/ 1053041 w 5726653"/>
              <a:gd name="connsiteY13" fmla="*/ 3164269 h 6858000"/>
              <a:gd name="connsiteX14" fmla="*/ 607048 w 5726653"/>
              <a:gd name="connsiteY14" fmla="*/ 2589405 h 6858000"/>
              <a:gd name="connsiteX15" fmla="*/ 1054915 w 5726653"/>
              <a:gd name="connsiteY15" fmla="*/ 1068099 h 6858000"/>
              <a:gd name="connsiteX16" fmla="*/ 1502877 w 5726653"/>
              <a:gd name="connsiteY16" fmla="*/ 419995 h 6858000"/>
              <a:gd name="connsiteX17" fmla="*/ 1505904 w 5726653"/>
              <a:gd name="connsiteY17" fmla="*/ 184996 h 6858000"/>
              <a:gd name="connsiteX18" fmla="*/ 14543 w 5726653"/>
              <a:gd name="connsiteY18" fmla="*/ 0 h 6858000"/>
              <a:gd name="connsiteX19" fmla="*/ 879351 w 5726653"/>
              <a:gd name="connsiteY19" fmla="*/ 0 h 6858000"/>
              <a:gd name="connsiteX20" fmla="*/ 892053 w 5726653"/>
              <a:gd name="connsiteY20" fmla="*/ 78052 h 6858000"/>
              <a:gd name="connsiteX21" fmla="*/ 561940 w 5726653"/>
              <a:gd name="connsiteY21" fmla="*/ 535443 h 6858000"/>
              <a:gd name="connsiteX22" fmla="*/ 15319 w 5726653"/>
              <a:gd name="connsiteY22" fmla="*/ 219852 h 6858000"/>
              <a:gd name="connsiteX23" fmla="*/ 4234 w 5726653"/>
              <a:gd name="connsiteY23" fmla="*/ 42969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5726653" h="6858000">
                <a:moveTo>
                  <a:pt x="615190" y="3536635"/>
                </a:moveTo>
                <a:cubicBezTo>
                  <a:pt x="896628" y="3536635"/>
                  <a:pt x="1124778" y="3764785"/>
                  <a:pt x="1124778" y="4046223"/>
                </a:cubicBezTo>
                <a:cubicBezTo>
                  <a:pt x="1124778" y="4327661"/>
                  <a:pt x="896628" y="4555811"/>
                  <a:pt x="615190" y="4555811"/>
                </a:cubicBezTo>
                <a:cubicBezTo>
                  <a:pt x="333752" y="4555811"/>
                  <a:pt x="105602" y="4327661"/>
                  <a:pt x="105602" y="4046223"/>
                </a:cubicBezTo>
                <a:cubicBezTo>
                  <a:pt x="105602" y="3764785"/>
                  <a:pt x="333752" y="3536635"/>
                  <a:pt x="615190" y="3536635"/>
                </a:cubicBezTo>
                <a:close/>
                <a:moveTo>
                  <a:pt x="1497780" y="0"/>
                </a:moveTo>
                <a:lnTo>
                  <a:pt x="5164844" y="0"/>
                </a:lnTo>
                <a:lnTo>
                  <a:pt x="5726653" y="0"/>
                </a:lnTo>
                <a:lnTo>
                  <a:pt x="5726653" y="6858000"/>
                </a:lnTo>
                <a:lnTo>
                  <a:pt x="311757" y="6858000"/>
                </a:lnTo>
                <a:lnTo>
                  <a:pt x="314130" y="6707670"/>
                </a:lnTo>
                <a:cubicBezTo>
                  <a:pt x="335132" y="6366409"/>
                  <a:pt x="433651" y="6019042"/>
                  <a:pt x="599702" y="5670858"/>
                </a:cubicBezTo>
                <a:cubicBezTo>
                  <a:pt x="770257" y="5311556"/>
                  <a:pt x="1010813" y="4986832"/>
                  <a:pt x="1211433" y="4641255"/>
                </a:cubicBezTo>
                <a:cubicBezTo>
                  <a:pt x="1493036" y="4154456"/>
                  <a:pt x="1511835" y="3622744"/>
                  <a:pt x="1053041" y="3164269"/>
                </a:cubicBezTo>
                <a:cubicBezTo>
                  <a:pt x="881977" y="2993264"/>
                  <a:pt x="700422" y="2805523"/>
                  <a:pt x="607048" y="2589405"/>
                </a:cubicBezTo>
                <a:cubicBezTo>
                  <a:pt x="366279" y="2032158"/>
                  <a:pt x="541125" y="1508061"/>
                  <a:pt x="1054915" y="1068099"/>
                </a:cubicBezTo>
                <a:cubicBezTo>
                  <a:pt x="1261027" y="891535"/>
                  <a:pt x="1489688" y="709488"/>
                  <a:pt x="1502877" y="419995"/>
                </a:cubicBezTo>
                <a:cubicBezTo>
                  <a:pt x="1506389" y="341910"/>
                  <a:pt x="1507262" y="263520"/>
                  <a:pt x="1505904" y="184996"/>
                </a:cubicBezTo>
                <a:close/>
                <a:moveTo>
                  <a:pt x="14543" y="0"/>
                </a:moveTo>
                <a:lnTo>
                  <a:pt x="879351" y="0"/>
                </a:lnTo>
                <a:lnTo>
                  <a:pt x="892053" y="78052"/>
                </a:lnTo>
                <a:cubicBezTo>
                  <a:pt x="904492" y="285271"/>
                  <a:pt x="770271" y="479621"/>
                  <a:pt x="561940" y="535443"/>
                </a:cubicBezTo>
                <a:cubicBezTo>
                  <a:pt x="323846" y="599240"/>
                  <a:pt x="79116" y="457945"/>
                  <a:pt x="15319" y="219852"/>
                </a:cubicBezTo>
                <a:cubicBezTo>
                  <a:pt x="-631" y="160329"/>
                  <a:pt x="-3762" y="100391"/>
                  <a:pt x="4234" y="4296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670BDAF3-6BDC-1E4E-B3F1-6B6BEDEBEF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2487" y="309796"/>
            <a:ext cx="6656250" cy="1049017"/>
          </a:xfrm>
        </p:spPr>
        <p:txBody>
          <a:bodyPr>
            <a:normAutofit/>
          </a:bodyPr>
          <a:lstStyle/>
          <a:p>
            <a:r>
              <a:rPr lang="nl-NL" dirty="0"/>
              <a:t>Uitleg Entree-opleiding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DA6A0715-2EC7-BEA1-9E83-AA877BD6073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3332" y="1507956"/>
            <a:ext cx="11387497" cy="4639169"/>
          </a:xfrm>
        </p:spPr>
        <p:txBody>
          <a:bodyPr anchor="t">
            <a:normAutofit/>
          </a:bodyPr>
          <a:lstStyle/>
          <a:p>
            <a:pPr>
              <a:lnSpc>
                <a:spcPct val="100000"/>
              </a:lnSpc>
            </a:pPr>
            <a:r>
              <a:rPr lang="nl-NL" sz="2400" dirty="0"/>
              <a:t>Wat is een entree-opleiding? </a:t>
            </a:r>
          </a:p>
          <a:p>
            <a:pPr>
              <a:lnSpc>
                <a:spcPct val="100000"/>
              </a:lnSpc>
            </a:pPr>
            <a:r>
              <a:rPr lang="nl-NL" sz="2400" dirty="0"/>
              <a:t>Voor leerlingen zonder diploma van de middelbare school</a:t>
            </a:r>
          </a:p>
          <a:p>
            <a:pPr>
              <a:lnSpc>
                <a:spcPct val="100000"/>
              </a:lnSpc>
            </a:pPr>
            <a:r>
              <a:rPr lang="nl-NL" sz="2400" dirty="0"/>
              <a:t>Duurt 1 jaar</a:t>
            </a:r>
          </a:p>
          <a:p>
            <a:pPr>
              <a:lnSpc>
                <a:spcPct val="100000"/>
              </a:lnSpc>
            </a:pPr>
            <a:endParaRPr lang="nl-NL" sz="2400" dirty="0"/>
          </a:p>
          <a:p>
            <a:pPr marL="342900" indent="-342900">
              <a:lnSpc>
                <a:spcPct val="100000"/>
              </a:lnSpc>
              <a:buFontTx/>
              <a:buChar char="-"/>
            </a:pPr>
            <a:r>
              <a:rPr lang="nl-NL" sz="2400" dirty="0">
                <a:hlinkClick r:id="rId3"/>
              </a:rPr>
              <a:t>Hoe kiest </a:t>
            </a:r>
            <a:r>
              <a:rPr lang="nl-NL" sz="2400" dirty="0" err="1">
                <a:hlinkClick r:id="rId3"/>
              </a:rPr>
              <a:t>Hussein</a:t>
            </a:r>
            <a:endParaRPr lang="nl-NL" sz="2400" dirty="0"/>
          </a:p>
          <a:p>
            <a:pPr marL="342900" indent="-342900">
              <a:lnSpc>
                <a:spcPct val="100000"/>
              </a:lnSpc>
              <a:buFontTx/>
              <a:buChar char="-"/>
            </a:pPr>
            <a:r>
              <a:rPr lang="nl-NL" sz="2400" dirty="0">
                <a:hlinkClick r:id="rId4"/>
              </a:rPr>
              <a:t>Hoe kiest </a:t>
            </a:r>
            <a:r>
              <a:rPr lang="nl-NL" sz="2400" dirty="0" err="1">
                <a:hlinkClick r:id="rId4"/>
              </a:rPr>
              <a:t>Meron</a:t>
            </a:r>
            <a:r>
              <a:rPr lang="nl-NL" sz="2400" dirty="0"/>
              <a:t>   </a:t>
            </a:r>
          </a:p>
          <a:p>
            <a:pPr marL="342900" indent="-342900">
              <a:lnSpc>
                <a:spcPct val="100000"/>
              </a:lnSpc>
              <a:buFontTx/>
              <a:buChar char="-"/>
            </a:pPr>
            <a:endParaRPr lang="nl-NL" sz="2400" dirty="0">
              <a:hlinkClick r:id="rId5"/>
            </a:endParaRPr>
          </a:p>
          <a:p>
            <a:pPr marL="342900" indent="-342900">
              <a:lnSpc>
                <a:spcPct val="100000"/>
              </a:lnSpc>
              <a:buFontTx/>
              <a:buChar char="-"/>
            </a:pPr>
            <a:endParaRPr lang="nl-NL" sz="2400" dirty="0">
              <a:hlinkClick r:id="rId5"/>
            </a:endParaRPr>
          </a:p>
          <a:p>
            <a:pPr marL="342900" indent="-342900">
              <a:lnSpc>
                <a:spcPct val="100000"/>
              </a:lnSpc>
              <a:buFontTx/>
              <a:buChar char="-"/>
            </a:pPr>
            <a:r>
              <a:rPr lang="nl-NL" sz="2000" dirty="0">
                <a:hlinkClick r:id="rId5"/>
              </a:rPr>
              <a:t>Hoe kiest </a:t>
            </a:r>
            <a:r>
              <a:rPr lang="nl-NL" sz="2000" dirty="0" err="1">
                <a:hlinkClick r:id="rId5"/>
              </a:rPr>
              <a:t>Farid</a:t>
            </a:r>
            <a:r>
              <a:rPr lang="nl-NL" sz="2000" dirty="0"/>
              <a:t>     </a:t>
            </a:r>
          </a:p>
          <a:p>
            <a:pPr marL="4229100" lvl="8" indent="-342900">
              <a:lnSpc>
                <a:spcPct val="100000"/>
              </a:lnSpc>
              <a:buFontTx/>
              <a:buChar char="-"/>
            </a:pPr>
            <a:endParaRPr lang="nl-NL" sz="2200" dirty="0"/>
          </a:p>
          <a:p>
            <a:pPr marL="342900" indent="-342900">
              <a:lnSpc>
                <a:spcPct val="100000"/>
              </a:lnSpc>
              <a:buFontTx/>
              <a:buChar char="-"/>
            </a:pPr>
            <a:endParaRPr lang="nl-NL" sz="2400" dirty="0"/>
          </a:p>
          <a:p>
            <a:pPr marL="342900" indent="-342900">
              <a:lnSpc>
                <a:spcPct val="100000"/>
              </a:lnSpc>
              <a:buFontTx/>
              <a:buChar char="-"/>
            </a:pPr>
            <a:endParaRPr lang="nl-NL" sz="2400" dirty="0"/>
          </a:p>
          <a:p>
            <a:pPr marL="342900" indent="-342900">
              <a:lnSpc>
                <a:spcPct val="100000"/>
              </a:lnSpc>
              <a:buFontTx/>
              <a:buChar char="-"/>
            </a:pPr>
            <a:endParaRPr lang="nl-NL" sz="2400" dirty="0"/>
          </a:p>
          <a:p>
            <a:pPr>
              <a:lnSpc>
                <a:spcPct val="100000"/>
              </a:lnSpc>
            </a:pPr>
            <a:endParaRPr lang="nl-NL" sz="1400" dirty="0"/>
          </a:p>
        </p:txBody>
      </p:sp>
      <p:pic>
        <p:nvPicPr>
          <p:cNvPr id="1026" name="Picture 2" descr="Entree - ESSmbo">
            <a:extLst>
              <a:ext uri="{FF2B5EF4-FFF2-40B4-BE49-F238E27FC236}">
                <a16:creationId xmlns:a16="http://schemas.microsoft.com/office/drawing/2014/main" id="{720CC9E4-C21F-2CB8-09DF-2FD3D9A79F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399296" y="1155952"/>
            <a:ext cx="2756751" cy="27567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Afbeelding 3">
            <a:extLst>
              <a:ext uri="{FF2B5EF4-FFF2-40B4-BE49-F238E27FC236}">
                <a16:creationId xmlns:a16="http://schemas.microsoft.com/office/drawing/2014/main" id="{A73B58BE-2CA2-FE85-3583-6A8189F4403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524268" y="47974"/>
            <a:ext cx="1473427" cy="1049016"/>
          </a:xfrm>
          <a:prstGeom prst="rect">
            <a:avLst/>
          </a:prstGeom>
        </p:spPr>
      </p:pic>
      <p:pic>
        <p:nvPicPr>
          <p:cNvPr id="5" name="Afbeelding 4">
            <a:extLst>
              <a:ext uri="{FF2B5EF4-FFF2-40B4-BE49-F238E27FC236}">
                <a16:creationId xmlns:a16="http://schemas.microsoft.com/office/drawing/2014/main" id="{EA54D87F-D849-B725-A8AB-93CB3A46092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296156" y="5350044"/>
            <a:ext cx="3292747" cy="1741035"/>
          </a:xfrm>
          <a:prstGeom prst="rect">
            <a:avLst/>
          </a:prstGeom>
        </p:spPr>
      </p:pic>
      <p:pic>
        <p:nvPicPr>
          <p:cNvPr id="11" name="Afbeelding 10" descr="Ondersteunen bij wonen en voeding (C0164) - Summa &amp; Bedrijf">
            <a:extLst>
              <a:ext uri="{FF2B5EF4-FFF2-40B4-BE49-F238E27FC236}">
                <a16:creationId xmlns:a16="http://schemas.microsoft.com/office/drawing/2014/main" id="{DC4F5DAB-5BBD-E471-6C75-F2D48926E713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6156" y="3593432"/>
            <a:ext cx="3292748" cy="160746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24663110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70BDAF3-6BDC-1E4E-B3F1-6B6BEDEBEF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-138901"/>
            <a:ext cx="10972800" cy="1325563"/>
          </a:xfrm>
        </p:spPr>
        <p:txBody>
          <a:bodyPr/>
          <a:lstStyle/>
          <a:p>
            <a:r>
              <a:rPr lang="nl-NL" dirty="0"/>
              <a:t>Uitleg entree-opleiding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DA6A0715-2EC7-BEA1-9E83-AA877BD6073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1365357"/>
            <a:ext cx="10972800" cy="5459367"/>
          </a:xfrm>
        </p:spPr>
        <p:txBody>
          <a:bodyPr>
            <a:norm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nl-NL" sz="3200" dirty="0"/>
              <a:t>Wat is een BOL –opleiding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nl-NL" sz="32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nl-NL" sz="3200" dirty="0"/>
              <a:t>Wat is een BBL –opleiding			</a:t>
            </a:r>
          </a:p>
          <a:p>
            <a:endParaRPr lang="nl-NL" sz="3200" dirty="0"/>
          </a:p>
          <a:p>
            <a:endParaRPr lang="nl-NL" b="1" dirty="0"/>
          </a:p>
          <a:p>
            <a:endParaRPr lang="nl-NL" sz="2200" b="1" dirty="0"/>
          </a:p>
          <a:p>
            <a:endParaRPr lang="nl-NL" dirty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nl-NL" dirty="0"/>
          </a:p>
          <a:p>
            <a:pPr lvl="8" indent="0">
              <a:buNone/>
            </a:pPr>
            <a:endParaRPr lang="nl-NL" dirty="0"/>
          </a:p>
        </p:txBody>
      </p:sp>
      <p:pic>
        <p:nvPicPr>
          <p:cNvPr id="4" name="Afbeelding 3">
            <a:extLst>
              <a:ext uri="{FF2B5EF4-FFF2-40B4-BE49-F238E27FC236}">
                <a16:creationId xmlns:a16="http://schemas.microsoft.com/office/drawing/2014/main" id="{A73B58BE-2CA2-FE85-3583-6A8189F4403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775708"/>
            <a:ext cx="1473427" cy="10490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236509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EBE81FA-A495-1245-0442-F59F2A288DA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Background Fill">
            <a:extLst>
              <a:ext uri="{FF2B5EF4-FFF2-40B4-BE49-F238E27FC236}">
                <a16:creationId xmlns:a16="http://schemas.microsoft.com/office/drawing/2014/main" id="{B937640E-EF7A-4A6C-A950-D12B7D5C92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4E64E4A9-D8D0-4AE7-99BD-EFE51D6EB1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rgbClr val="AEAEAE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AFD62F46-8DC3-4EDF-BDEF-27C439C6F7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6336253" cy="6858001"/>
          </a:xfrm>
          <a:custGeom>
            <a:avLst/>
            <a:gdLst>
              <a:gd name="connsiteX0" fmla="*/ 5721063 w 6336253"/>
              <a:gd name="connsiteY0" fmla="*/ 3536635 h 6858001"/>
              <a:gd name="connsiteX1" fmla="*/ 6230651 w 6336253"/>
              <a:gd name="connsiteY1" fmla="*/ 4046223 h 6858001"/>
              <a:gd name="connsiteX2" fmla="*/ 5721063 w 6336253"/>
              <a:gd name="connsiteY2" fmla="*/ 4555811 h 6858001"/>
              <a:gd name="connsiteX3" fmla="*/ 5211475 w 6336253"/>
              <a:gd name="connsiteY3" fmla="*/ 4046223 h 6858001"/>
              <a:gd name="connsiteX4" fmla="*/ 5721063 w 6336253"/>
              <a:gd name="connsiteY4" fmla="*/ 3536635 h 6858001"/>
              <a:gd name="connsiteX5" fmla="*/ 5456902 w 6336253"/>
              <a:gd name="connsiteY5" fmla="*/ 0 h 6858001"/>
              <a:gd name="connsiteX6" fmla="*/ 6321710 w 6336253"/>
              <a:gd name="connsiteY6" fmla="*/ 0 h 6858001"/>
              <a:gd name="connsiteX7" fmla="*/ 6332019 w 6336253"/>
              <a:gd name="connsiteY7" fmla="*/ 42969 h 6858001"/>
              <a:gd name="connsiteX8" fmla="*/ 6320934 w 6336253"/>
              <a:gd name="connsiteY8" fmla="*/ 219852 h 6858001"/>
              <a:gd name="connsiteX9" fmla="*/ 5774313 w 6336253"/>
              <a:gd name="connsiteY9" fmla="*/ 535443 h 6858001"/>
              <a:gd name="connsiteX10" fmla="*/ 5444200 w 6336253"/>
              <a:gd name="connsiteY10" fmla="*/ 78052 h 6858001"/>
              <a:gd name="connsiteX11" fmla="*/ 609600 w 6336253"/>
              <a:gd name="connsiteY11" fmla="*/ 0 h 6858001"/>
              <a:gd name="connsiteX12" fmla="*/ 1171409 w 6336253"/>
              <a:gd name="connsiteY12" fmla="*/ 0 h 6858001"/>
              <a:gd name="connsiteX13" fmla="*/ 4838473 w 6336253"/>
              <a:gd name="connsiteY13" fmla="*/ 0 h 6858001"/>
              <a:gd name="connsiteX14" fmla="*/ 4830349 w 6336253"/>
              <a:gd name="connsiteY14" fmla="*/ 184996 h 6858001"/>
              <a:gd name="connsiteX15" fmla="*/ 4833376 w 6336253"/>
              <a:gd name="connsiteY15" fmla="*/ 419995 h 6858001"/>
              <a:gd name="connsiteX16" fmla="*/ 5281338 w 6336253"/>
              <a:gd name="connsiteY16" fmla="*/ 1068099 h 6858001"/>
              <a:gd name="connsiteX17" fmla="*/ 5729205 w 6336253"/>
              <a:gd name="connsiteY17" fmla="*/ 2589405 h 6858001"/>
              <a:gd name="connsiteX18" fmla="*/ 5283212 w 6336253"/>
              <a:gd name="connsiteY18" fmla="*/ 3164269 h 6858001"/>
              <a:gd name="connsiteX19" fmla="*/ 5124820 w 6336253"/>
              <a:gd name="connsiteY19" fmla="*/ 4641255 h 6858001"/>
              <a:gd name="connsiteX20" fmla="*/ 5736551 w 6336253"/>
              <a:gd name="connsiteY20" fmla="*/ 5670858 h 6858001"/>
              <a:gd name="connsiteX21" fmla="*/ 6022123 w 6336253"/>
              <a:gd name="connsiteY21" fmla="*/ 6707670 h 6858001"/>
              <a:gd name="connsiteX22" fmla="*/ 6024496 w 6336253"/>
              <a:gd name="connsiteY22" fmla="*/ 6858000 h 6858001"/>
              <a:gd name="connsiteX23" fmla="*/ 2242268 w 6336253"/>
              <a:gd name="connsiteY23" fmla="*/ 6858000 h 6858001"/>
              <a:gd name="connsiteX24" fmla="*/ 2242268 w 6336253"/>
              <a:gd name="connsiteY24" fmla="*/ 6858001 h 6858001"/>
              <a:gd name="connsiteX25" fmla="*/ 0 w 6336253"/>
              <a:gd name="connsiteY25" fmla="*/ 6858001 h 6858001"/>
              <a:gd name="connsiteX26" fmla="*/ 0 w 6336253"/>
              <a:gd name="connsiteY26" fmla="*/ 1 h 6858001"/>
              <a:gd name="connsiteX27" fmla="*/ 609600 w 6336253"/>
              <a:gd name="connsiteY27" fmla="*/ 1 h 68580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6336253" h="6858001">
                <a:moveTo>
                  <a:pt x="5721063" y="3536635"/>
                </a:moveTo>
                <a:cubicBezTo>
                  <a:pt x="6002501" y="3536635"/>
                  <a:pt x="6230651" y="3764785"/>
                  <a:pt x="6230651" y="4046223"/>
                </a:cubicBezTo>
                <a:cubicBezTo>
                  <a:pt x="6230651" y="4327661"/>
                  <a:pt x="6002501" y="4555811"/>
                  <a:pt x="5721063" y="4555811"/>
                </a:cubicBezTo>
                <a:cubicBezTo>
                  <a:pt x="5439625" y="4555811"/>
                  <a:pt x="5211475" y="4327661"/>
                  <a:pt x="5211475" y="4046223"/>
                </a:cubicBezTo>
                <a:cubicBezTo>
                  <a:pt x="5211475" y="3764785"/>
                  <a:pt x="5439625" y="3536635"/>
                  <a:pt x="5721063" y="3536635"/>
                </a:cubicBezTo>
                <a:close/>
                <a:moveTo>
                  <a:pt x="5456902" y="0"/>
                </a:moveTo>
                <a:lnTo>
                  <a:pt x="6321710" y="0"/>
                </a:lnTo>
                <a:lnTo>
                  <a:pt x="6332019" y="42969"/>
                </a:lnTo>
                <a:cubicBezTo>
                  <a:pt x="6340015" y="100391"/>
                  <a:pt x="6336884" y="160329"/>
                  <a:pt x="6320934" y="219852"/>
                </a:cubicBezTo>
                <a:cubicBezTo>
                  <a:pt x="6257137" y="457945"/>
                  <a:pt x="6012407" y="599240"/>
                  <a:pt x="5774313" y="535443"/>
                </a:cubicBezTo>
                <a:cubicBezTo>
                  <a:pt x="5565982" y="479621"/>
                  <a:pt x="5431761" y="285271"/>
                  <a:pt x="5444200" y="78052"/>
                </a:cubicBezTo>
                <a:close/>
                <a:moveTo>
                  <a:pt x="609600" y="0"/>
                </a:moveTo>
                <a:lnTo>
                  <a:pt x="1171409" y="0"/>
                </a:lnTo>
                <a:lnTo>
                  <a:pt x="4838473" y="0"/>
                </a:lnTo>
                <a:lnTo>
                  <a:pt x="4830349" y="184996"/>
                </a:lnTo>
                <a:cubicBezTo>
                  <a:pt x="4828991" y="263520"/>
                  <a:pt x="4829864" y="341910"/>
                  <a:pt x="4833376" y="419995"/>
                </a:cubicBezTo>
                <a:cubicBezTo>
                  <a:pt x="4846565" y="709488"/>
                  <a:pt x="5075226" y="891535"/>
                  <a:pt x="5281338" y="1068099"/>
                </a:cubicBezTo>
                <a:cubicBezTo>
                  <a:pt x="5795128" y="1508061"/>
                  <a:pt x="5969974" y="2032158"/>
                  <a:pt x="5729205" y="2589405"/>
                </a:cubicBezTo>
                <a:cubicBezTo>
                  <a:pt x="5635831" y="2805523"/>
                  <a:pt x="5454276" y="2993264"/>
                  <a:pt x="5283212" y="3164269"/>
                </a:cubicBezTo>
                <a:cubicBezTo>
                  <a:pt x="4824418" y="3622744"/>
                  <a:pt x="4843217" y="4154456"/>
                  <a:pt x="5124820" y="4641255"/>
                </a:cubicBezTo>
                <a:cubicBezTo>
                  <a:pt x="5325440" y="4986832"/>
                  <a:pt x="5565996" y="5311556"/>
                  <a:pt x="5736551" y="5670858"/>
                </a:cubicBezTo>
                <a:cubicBezTo>
                  <a:pt x="5902602" y="6019042"/>
                  <a:pt x="6001121" y="6366409"/>
                  <a:pt x="6022123" y="6707670"/>
                </a:cubicBezTo>
                <a:lnTo>
                  <a:pt x="6024496" y="6858000"/>
                </a:lnTo>
                <a:lnTo>
                  <a:pt x="2242268" y="6858000"/>
                </a:lnTo>
                <a:lnTo>
                  <a:pt x="2242268" y="6858001"/>
                </a:lnTo>
                <a:lnTo>
                  <a:pt x="0" y="6858001"/>
                </a:lnTo>
                <a:lnTo>
                  <a:pt x="0" y="1"/>
                </a:lnTo>
                <a:lnTo>
                  <a:pt x="609600" y="1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70EC9D29-D059-733F-20E6-17C3C641BC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56458" y="552782"/>
            <a:ext cx="5125941" cy="1936746"/>
          </a:xfrm>
        </p:spPr>
        <p:txBody>
          <a:bodyPr>
            <a:normAutofit/>
          </a:bodyPr>
          <a:lstStyle/>
          <a:p>
            <a:r>
              <a:rPr lang="nl-NL" dirty="0"/>
              <a:t>Na de entree-opleiding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AFAB9080-499C-4901-4E24-26B17407541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56458" y="2735229"/>
            <a:ext cx="5125941" cy="3484596"/>
          </a:xfrm>
        </p:spPr>
        <p:txBody>
          <a:bodyPr>
            <a:norm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nl-NL" dirty="0"/>
              <a:t>Na een Entree-opleiding kun je </a:t>
            </a:r>
          </a:p>
          <a:p>
            <a:r>
              <a:rPr lang="nl-NL" dirty="0"/>
              <a:t>-	naar een mbo-niveau 2 opleiding </a:t>
            </a:r>
          </a:p>
          <a:p>
            <a:r>
              <a:rPr lang="nl-NL" dirty="0"/>
              <a:t>-	direct aan het werk gaan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nl-NL" dirty="0"/>
              <a:t>Wat je gaat doen hangt af van je richting en je interesse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nl-NL" dirty="0"/>
              <a:t>Tijdens de entree opleiding praat je met je docent over je keuze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nl-NL" dirty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nl-NL" dirty="0"/>
          </a:p>
          <a:p>
            <a:pPr lvl="8" indent="0">
              <a:buNone/>
            </a:pPr>
            <a:endParaRPr lang="nl-NL" dirty="0"/>
          </a:p>
        </p:txBody>
      </p:sp>
      <p:pic>
        <p:nvPicPr>
          <p:cNvPr id="6" name="Afbeelding 5" descr="Afbeelding met tekst, schermopname, persoon, Website&#10;&#10;Door AI gegenereerde inhoud is mogelijk onjuist.">
            <a:extLst>
              <a:ext uri="{FF2B5EF4-FFF2-40B4-BE49-F238E27FC236}">
                <a16:creationId xmlns:a16="http://schemas.microsoft.com/office/drawing/2014/main" id="{6034519B-3CEC-6FC2-B6A5-79712494F01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75948" t="33118" b="42386"/>
          <a:stretch>
            <a:fillRect/>
          </a:stretch>
        </p:blipFill>
        <p:spPr bwMode="auto">
          <a:xfrm>
            <a:off x="609600" y="2068411"/>
            <a:ext cx="4454165" cy="2551715"/>
          </a:xfrm>
          <a:prstGeom prst="rect">
            <a:avLst/>
          </a:prstGeom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4" name="Afbeelding 3">
            <a:extLst>
              <a:ext uri="{FF2B5EF4-FFF2-40B4-BE49-F238E27FC236}">
                <a16:creationId xmlns:a16="http://schemas.microsoft.com/office/drawing/2014/main" id="{7B57A92F-D139-405A-B31F-898394B5358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775708"/>
            <a:ext cx="1473427" cy="10490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240215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C06DF54-24BD-84DC-025C-559BD7A70D5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D7310FF-D03A-EA98-7A13-A446A41856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-138901"/>
            <a:ext cx="10972800" cy="1325563"/>
          </a:xfrm>
        </p:spPr>
        <p:txBody>
          <a:bodyPr/>
          <a:lstStyle/>
          <a:p>
            <a:r>
              <a:rPr lang="nl-NL" dirty="0"/>
              <a:t>Welke moeilijke woorden kom je tegen?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10E482CC-0167-C2B3-EEC5-DE2961B352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2505" y="1365357"/>
            <a:ext cx="11389895" cy="5459367"/>
          </a:xfrm>
        </p:spPr>
        <p:txBody>
          <a:bodyPr>
            <a:normAutofit/>
          </a:bodyPr>
          <a:lstStyle/>
          <a:p>
            <a:pPr marL="4229100" lvl="8" indent="-342900"/>
            <a:r>
              <a:rPr lang="nl-NL" dirty="0"/>
              <a:t>		</a:t>
            </a:r>
          </a:p>
          <a:p>
            <a:pPr marL="4229100" lvl="8" indent="-342900"/>
            <a:endParaRPr lang="nl-NL" sz="2400" b="1" dirty="0"/>
          </a:p>
          <a:p>
            <a:endParaRPr lang="nl-NL" dirty="0"/>
          </a:p>
          <a:p>
            <a:r>
              <a:rPr lang="nl-NL" sz="2400" b="1" dirty="0"/>
              <a:t>Logistiek</a:t>
            </a:r>
          </a:p>
          <a:p>
            <a:endParaRPr lang="nl-NL" b="1" dirty="0"/>
          </a:p>
          <a:p>
            <a:endParaRPr lang="nl-NL" b="1" dirty="0"/>
          </a:p>
          <a:p>
            <a:endParaRPr lang="nl-NL" sz="2200" b="1" dirty="0"/>
          </a:p>
          <a:p>
            <a:r>
              <a:rPr lang="nl-NL" sz="2400" b="1" dirty="0"/>
              <a:t>Mobiliteit</a:t>
            </a:r>
            <a:r>
              <a:rPr lang="nl-NL" sz="2200" b="1" dirty="0"/>
              <a:t>	</a:t>
            </a:r>
          </a:p>
          <a:p>
            <a:endParaRPr lang="nl-NL" dirty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nl-NL" dirty="0"/>
          </a:p>
          <a:p>
            <a:pPr marL="4229100" lvl="8" indent="-342900"/>
            <a:r>
              <a:rPr lang="nl-NL" dirty="0"/>
              <a:t>		</a:t>
            </a:r>
            <a:endParaRPr lang="nl-NL" sz="2000" b="1" dirty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nl-NL" dirty="0"/>
          </a:p>
        </p:txBody>
      </p:sp>
      <p:pic>
        <p:nvPicPr>
          <p:cNvPr id="4" name="Afbeelding 3">
            <a:extLst>
              <a:ext uri="{FF2B5EF4-FFF2-40B4-BE49-F238E27FC236}">
                <a16:creationId xmlns:a16="http://schemas.microsoft.com/office/drawing/2014/main" id="{742EC35B-8B4D-34CE-1589-F9C8616F8AF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775708"/>
            <a:ext cx="1473427" cy="1049016"/>
          </a:xfrm>
          <a:prstGeom prst="rect">
            <a:avLst/>
          </a:prstGeom>
        </p:spPr>
      </p:pic>
      <p:pic>
        <p:nvPicPr>
          <p:cNvPr id="6" name="Afbeelding 5" descr="Afbeelding met Kinderkunst, illustratie, tekenfilm, clipart&#10;&#10;Door AI gegenereerde inhoud is mogelijk onjuist.">
            <a:extLst>
              <a:ext uri="{FF2B5EF4-FFF2-40B4-BE49-F238E27FC236}">
                <a16:creationId xmlns:a16="http://schemas.microsoft.com/office/drawing/2014/main" id="{49F44D4E-9052-6092-FC73-10F45243ACF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87268" y="3714051"/>
            <a:ext cx="2687637" cy="1923231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Afbeelding 6" descr="Mbo opleiding Assistent dienstverlening | Rijn IJssel">
            <a:extLst>
              <a:ext uri="{FF2B5EF4-FFF2-40B4-BE49-F238E27FC236}">
                <a16:creationId xmlns:a16="http://schemas.microsoft.com/office/drawing/2014/main" id="{FA6CF150-7E3F-6744-A43D-814CD1CD66B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87268" y="1597959"/>
            <a:ext cx="2687636" cy="1933395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Afbeelding 12" descr="Zonder logistiek staat alles stil | Mikrocentrum">
            <a:extLst>
              <a:ext uri="{FF2B5EF4-FFF2-40B4-BE49-F238E27FC236}">
                <a16:creationId xmlns:a16="http://schemas.microsoft.com/office/drawing/2014/main" id="{B250E297-D7B7-4583-9806-39BC3F3F7E0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7829" y="1597959"/>
            <a:ext cx="2748865" cy="1831041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Afbeelding 4" descr="Afbeelding met tekst, schermopname, computer, software&#10;&#10;Door AI gegenereerde inhoud is mogelijk onjuist.">
            <a:extLst>
              <a:ext uri="{FF2B5EF4-FFF2-40B4-BE49-F238E27FC236}">
                <a16:creationId xmlns:a16="http://schemas.microsoft.com/office/drawing/2014/main" id="{555C8362-98B7-E740-B498-1AC11D2BACCB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42659" t="17245" r="7519" b="13972"/>
          <a:stretch>
            <a:fillRect/>
          </a:stretch>
        </p:blipFill>
        <p:spPr bwMode="auto">
          <a:xfrm>
            <a:off x="2087829" y="3758029"/>
            <a:ext cx="2870200" cy="1923231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8" name="Tekstvak 7">
            <a:extLst>
              <a:ext uri="{FF2B5EF4-FFF2-40B4-BE49-F238E27FC236}">
                <a16:creationId xmlns:a16="http://schemas.microsoft.com/office/drawing/2014/main" id="{4B2C065A-AA24-D9D8-64B6-5D10172F19E6}"/>
              </a:ext>
            </a:extLst>
          </p:cNvPr>
          <p:cNvSpPr txBox="1"/>
          <p:nvPr/>
        </p:nvSpPr>
        <p:spPr>
          <a:xfrm>
            <a:off x="6119426" y="4147469"/>
            <a:ext cx="146785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2400" b="1" dirty="0"/>
              <a:t>Retail </a:t>
            </a:r>
          </a:p>
        </p:txBody>
      </p:sp>
      <p:sp>
        <p:nvSpPr>
          <p:cNvPr id="9" name="Tekstvak 8">
            <a:extLst>
              <a:ext uri="{FF2B5EF4-FFF2-40B4-BE49-F238E27FC236}">
                <a16:creationId xmlns:a16="http://schemas.microsoft.com/office/drawing/2014/main" id="{CAE80D1D-0574-F962-EB7D-0E3B25285126}"/>
              </a:ext>
            </a:extLst>
          </p:cNvPr>
          <p:cNvSpPr txBox="1"/>
          <p:nvPr/>
        </p:nvSpPr>
        <p:spPr>
          <a:xfrm>
            <a:off x="6119425" y="2144146"/>
            <a:ext cx="2382891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2200" b="1" dirty="0"/>
              <a:t>Dienstverlening</a:t>
            </a:r>
          </a:p>
        </p:txBody>
      </p:sp>
    </p:spTree>
    <p:extLst>
      <p:ext uri="{BB962C8B-B14F-4D97-AF65-F5344CB8AC3E}">
        <p14:creationId xmlns:p14="http://schemas.microsoft.com/office/powerpoint/2010/main" val="137664651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708DC40-4D48-9C47-24C0-464980F52CB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7C9E8D7-F536-22C6-FC61-60A9DAC373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-138901"/>
            <a:ext cx="10972800" cy="1325563"/>
          </a:xfrm>
        </p:spPr>
        <p:txBody>
          <a:bodyPr/>
          <a:lstStyle/>
          <a:p>
            <a:r>
              <a:rPr lang="nl-NL" dirty="0"/>
              <a:t>Welke moeilijke woorden kom je tegen?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B607F9BF-9C61-1532-82D6-05AD500D912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2505" y="1365357"/>
            <a:ext cx="11389895" cy="5459367"/>
          </a:xfrm>
        </p:spPr>
        <p:txBody>
          <a:bodyPr>
            <a:normAutofit/>
          </a:bodyPr>
          <a:lstStyle/>
          <a:p>
            <a:pPr marL="4229100" lvl="8" indent="-342900"/>
            <a:r>
              <a:rPr lang="nl-NL" dirty="0"/>
              <a:t>		</a:t>
            </a:r>
          </a:p>
          <a:p>
            <a:pPr marL="4229100" lvl="8" indent="-342900"/>
            <a:endParaRPr lang="nl-NL" sz="2400" b="1" dirty="0"/>
          </a:p>
          <a:p>
            <a:r>
              <a:rPr lang="nl-NL" b="1" dirty="0"/>
              <a:t>Procestechniek	</a:t>
            </a:r>
          </a:p>
          <a:p>
            <a:endParaRPr lang="nl-NL" dirty="0"/>
          </a:p>
          <a:p>
            <a:endParaRPr lang="nl-NL" sz="2400" b="1" dirty="0"/>
          </a:p>
          <a:p>
            <a:endParaRPr lang="nl-NL" b="1" dirty="0"/>
          </a:p>
          <a:p>
            <a:endParaRPr lang="nl-NL" b="1" dirty="0"/>
          </a:p>
          <a:p>
            <a:endParaRPr lang="nl-NL" sz="2200" b="1" dirty="0"/>
          </a:p>
          <a:p>
            <a:endParaRPr lang="nl-NL" dirty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nl-NL" dirty="0"/>
          </a:p>
          <a:p>
            <a:pPr marL="4229100" lvl="8" indent="-342900"/>
            <a:r>
              <a:rPr lang="nl-NL" dirty="0"/>
              <a:t>		</a:t>
            </a:r>
            <a:endParaRPr lang="nl-NL" sz="2000" b="1" dirty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nl-NL" dirty="0"/>
          </a:p>
        </p:txBody>
      </p:sp>
      <p:pic>
        <p:nvPicPr>
          <p:cNvPr id="4" name="Afbeelding 3">
            <a:extLst>
              <a:ext uri="{FF2B5EF4-FFF2-40B4-BE49-F238E27FC236}">
                <a16:creationId xmlns:a16="http://schemas.microsoft.com/office/drawing/2014/main" id="{B74FD7FD-873E-FE9A-B96F-C43EEEBC43B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775708"/>
            <a:ext cx="1473427" cy="1049016"/>
          </a:xfrm>
          <a:prstGeom prst="rect">
            <a:avLst/>
          </a:prstGeom>
        </p:spPr>
      </p:pic>
      <p:sp>
        <p:nvSpPr>
          <p:cNvPr id="9" name="Tekstvak 8">
            <a:extLst>
              <a:ext uri="{FF2B5EF4-FFF2-40B4-BE49-F238E27FC236}">
                <a16:creationId xmlns:a16="http://schemas.microsoft.com/office/drawing/2014/main" id="{31C7BFD8-E538-85DB-10F1-679186495AC4}"/>
              </a:ext>
            </a:extLst>
          </p:cNvPr>
          <p:cNvSpPr txBox="1"/>
          <p:nvPr/>
        </p:nvSpPr>
        <p:spPr>
          <a:xfrm>
            <a:off x="5814681" y="2144146"/>
            <a:ext cx="268763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2200" b="1" dirty="0"/>
              <a:t>Installatietechniek</a:t>
            </a:r>
          </a:p>
        </p:txBody>
      </p:sp>
      <p:pic>
        <p:nvPicPr>
          <p:cNvPr id="10" name="Afbeelding 9" descr="Proces techniek opleidingen volg je bij VISTA college. - VISTA college">
            <a:extLst>
              <a:ext uri="{FF2B5EF4-FFF2-40B4-BE49-F238E27FC236}">
                <a16:creationId xmlns:a16="http://schemas.microsoft.com/office/drawing/2014/main" id="{2439ED2C-3CB0-F071-FFFA-0726E6905D1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7562" y="2862256"/>
            <a:ext cx="3993806" cy="2630387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Afbeelding 10" descr="Assistent metaal-, elektro- en installatietechniek (Entree  Installatietechniek) | Alfa-college Hardenberg | Alfa-college">
            <a:extLst>
              <a:ext uri="{FF2B5EF4-FFF2-40B4-BE49-F238E27FC236}">
                <a16:creationId xmlns:a16="http://schemas.microsoft.com/office/drawing/2014/main" id="{32452E1F-A7BA-51BB-C3D7-420A11B09FA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51621" y="2862256"/>
            <a:ext cx="4494333" cy="263038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57421494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70BDAF3-6BDC-1E4E-B3F1-6B6BEDEBEF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6713" y="128337"/>
            <a:ext cx="10972800" cy="577516"/>
          </a:xfrm>
        </p:spPr>
        <p:txBody>
          <a:bodyPr>
            <a:normAutofit fontScale="90000"/>
          </a:bodyPr>
          <a:lstStyle/>
          <a:p>
            <a:r>
              <a:rPr lang="nl-NL" dirty="0"/>
              <a:t>Welke entree opleidingen zijn er?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DA6A0715-2EC7-BEA1-9E83-AA877BD6073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1112" y="1099575"/>
            <a:ext cx="11870887" cy="5758425"/>
          </a:xfrm>
        </p:spPr>
        <p:txBody>
          <a:bodyPr>
            <a:normAutofit fontScale="92500" lnSpcReduction="10000"/>
          </a:bodyPr>
          <a:lstStyle/>
          <a:p>
            <a:pPr>
              <a:lnSpc>
                <a:spcPct val="100000"/>
              </a:lnSpc>
            </a:pPr>
            <a:r>
              <a:rPr lang="nl-NL" sz="3000" dirty="0"/>
              <a:t>Er zijn in Nederland 9 entree-  opleidingen </a:t>
            </a:r>
          </a:p>
          <a:p>
            <a:r>
              <a:rPr lang="nl-NL" dirty="0">
                <a:hlinkClick r:id="rId3"/>
              </a:rPr>
              <a:t>https://www.kiesmbo.nl/opleidingen/entree</a:t>
            </a:r>
            <a:endParaRPr lang="nl-NL" dirty="0"/>
          </a:p>
          <a:p>
            <a:endParaRPr lang="nl-NL" dirty="0"/>
          </a:p>
          <a:p>
            <a:pPr marL="457200" indent="-457200">
              <a:buFont typeface="+mj-lt"/>
              <a:buAutoNum type="arabicPeriod"/>
            </a:pPr>
            <a:r>
              <a:rPr lang="nl-NL" sz="2400" dirty="0"/>
              <a:t>Assistent logistiek		</a:t>
            </a:r>
            <a:r>
              <a:rPr lang="nl-NL" u="sng" dirty="0">
                <a:hlinkClick r:id="rId4" tooltip="Assistent logistiek"/>
              </a:rPr>
              <a:t>Assistent logistiek</a:t>
            </a:r>
            <a:endParaRPr lang="nl-NL" dirty="0"/>
          </a:p>
          <a:p>
            <a:pPr marL="457200" indent="-457200">
              <a:buFont typeface="+mj-lt"/>
              <a:buAutoNum type="arabicPeriod"/>
            </a:pPr>
            <a:r>
              <a:rPr lang="nl-NL" sz="2400" dirty="0"/>
              <a:t>Assistent plant, dier of groene omgeving	</a:t>
            </a:r>
            <a:r>
              <a:rPr lang="nl-NL" u="sng" dirty="0">
                <a:hlinkClick r:id="rId5" tooltip="Assistent plant of (groene) leefomgeving"/>
              </a:rPr>
              <a:t>Assistent plant of groene leefomgeving</a:t>
            </a:r>
            <a:endParaRPr lang="nl-NL" dirty="0"/>
          </a:p>
          <a:p>
            <a:pPr marL="457200" indent="-457200">
              <a:buFont typeface="+mj-lt"/>
              <a:buAutoNum type="arabicPeriod"/>
            </a:pPr>
            <a:r>
              <a:rPr lang="nl-NL" sz="2400" dirty="0"/>
              <a:t>Assistent procestechniek		</a:t>
            </a:r>
            <a:r>
              <a:rPr lang="nl-NL" u="sng" dirty="0">
                <a:hlinkClick r:id="rId6" tooltip="Assistent procestechniek"/>
              </a:rPr>
              <a:t>Assistent procestechniek</a:t>
            </a:r>
            <a:endParaRPr lang="nl-NL" dirty="0"/>
          </a:p>
          <a:p>
            <a:pPr marL="457200" indent="-457200">
              <a:buFont typeface="+mj-lt"/>
              <a:buAutoNum type="arabicPeriod"/>
            </a:pPr>
            <a:r>
              <a:rPr lang="nl-NL" sz="2400" dirty="0"/>
              <a:t>Assistent horeca, voeding of voedingsindustrie </a:t>
            </a:r>
            <a:r>
              <a:rPr lang="nl-NL" u="sng" dirty="0">
                <a:hlinkClick r:id="rId7" tooltip="Assistent horeca, voeding of voedingsindustrie"/>
              </a:rPr>
              <a:t>Assistent horeca, voeding </a:t>
            </a:r>
            <a:r>
              <a:rPr lang="nl-NL" u="sng" dirty="0" err="1">
                <a:hlinkClick r:id="rId7" tooltip="Assistent horeca, voeding of voedingsindustrie"/>
              </a:rPr>
              <a:t>ofvoedingsindustrie</a:t>
            </a:r>
            <a:endParaRPr lang="nl-NL" dirty="0"/>
          </a:p>
          <a:p>
            <a:pPr marL="457200" indent="-457200">
              <a:buFont typeface="+mj-lt"/>
              <a:buAutoNum type="arabicPeriod"/>
            </a:pPr>
            <a:r>
              <a:rPr lang="nl-NL" sz="2400" dirty="0"/>
              <a:t>Assistent mobiliteit	</a:t>
            </a:r>
            <a:r>
              <a:rPr lang="nl-NL" u="sng" dirty="0">
                <a:hlinkClick r:id="rId8" tooltip="Assistent mobiliteitsbranche"/>
              </a:rPr>
              <a:t>Assistent mobiliteitsbranche</a:t>
            </a:r>
            <a:endParaRPr lang="nl-NL" dirty="0"/>
          </a:p>
          <a:p>
            <a:pPr marL="457200" indent="-457200">
              <a:buFont typeface="+mj-lt"/>
              <a:buAutoNum type="arabicPeriod"/>
            </a:pPr>
            <a:r>
              <a:rPr lang="nl-NL" sz="2400" dirty="0"/>
              <a:t>Assistent metaal- elektro en installatietechniek </a:t>
            </a:r>
            <a:r>
              <a:rPr lang="nl-NL" u="sng" dirty="0">
                <a:hlinkClick r:id="rId9" tooltip="Assistent installatie- en constructietechniek"/>
              </a:rPr>
              <a:t>Assistent installatie en constructietechniek</a:t>
            </a:r>
            <a:endParaRPr lang="nl-NL" sz="2400" dirty="0"/>
          </a:p>
          <a:p>
            <a:pPr marL="457200" indent="-457200">
              <a:buFont typeface="+mj-lt"/>
              <a:buAutoNum type="arabicPeriod"/>
            </a:pPr>
            <a:r>
              <a:rPr lang="nl-NL" sz="2400" dirty="0"/>
              <a:t>Assistent dienstverlening		</a:t>
            </a:r>
            <a:r>
              <a:rPr lang="nl-NL" u="sng" dirty="0">
                <a:hlinkClick r:id="rId10" tooltip="Assistent dienstverlening en zorg"/>
              </a:rPr>
              <a:t>Assistent dienstverlening en zorg</a:t>
            </a:r>
            <a:endParaRPr lang="nl-NL" dirty="0"/>
          </a:p>
          <a:p>
            <a:pPr marL="457200" indent="-457200">
              <a:buFont typeface="+mj-lt"/>
              <a:buAutoNum type="arabicPeriod"/>
            </a:pPr>
            <a:r>
              <a:rPr lang="nl-NL" sz="2400" dirty="0"/>
              <a:t>Assistent verkoop/</a:t>
            </a:r>
            <a:r>
              <a:rPr lang="nl-NL" sz="2400" dirty="0" err="1"/>
              <a:t>retail</a:t>
            </a:r>
            <a:r>
              <a:rPr lang="nl-NL" sz="2400" dirty="0"/>
              <a:t> 		</a:t>
            </a:r>
            <a:r>
              <a:rPr lang="nl-NL" u="sng" dirty="0">
                <a:hlinkClick r:id="rId11" tooltip="Assistent verkoop/retail"/>
              </a:rPr>
              <a:t>Assistent verkoop </a:t>
            </a:r>
            <a:r>
              <a:rPr lang="nl-NL" u="sng" dirty="0" err="1">
                <a:hlinkClick r:id="rId11" tooltip="Assistent verkoop/retail"/>
              </a:rPr>
              <a:t>retail</a:t>
            </a:r>
            <a:endParaRPr lang="nl-NL" dirty="0"/>
          </a:p>
          <a:p>
            <a:pPr marL="457200" indent="-457200">
              <a:buFont typeface="+mj-lt"/>
              <a:buAutoNum type="arabicPeriod"/>
            </a:pPr>
            <a:r>
              <a:rPr lang="nl-NL" sz="2400" dirty="0"/>
              <a:t>Assistent bouwen, wonen en onderhoud	</a:t>
            </a:r>
            <a:r>
              <a:rPr lang="nl-NL" u="sng" dirty="0">
                <a:hlinkClick r:id="rId12" tooltip="Assistent bouwen, wonen en onderhoud"/>
              </a:rPr>
              <a:t>Assistent bouwen, wonen en onderhoud</a:t>
            </a:r>
            <a:endParaRPr lang="nl-NL" dirty="0"/>
          </a:p>
          <a:p>
            <a:pPr marL="457200" indent="-457200">
              <a:buFont typeface="+mj-lt"/>
              <a:buAutoNum type="arabicPeriod"/>
            </a:pPr>
            <a:endParaRPr lang="nl-NL" sz="2400" dirty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nl-NL" dirty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nl-NL" dirty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nl-NL" dirty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nl-NL" dirty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nl-NL" dirty="0"/>
          </a:p>
        </p:txBody>
      </p:sp>
      <p:pic>
        <p:nvPicPr>
          <p:cNvPr id="4" name="Afbeelding 3">
            <a:extLst>
              <a:ext uri="{FF2B5EF4-FFF2-40B4-BE49-F238E27FC236}">
                <a16:creationId xmlns:a16="http://schemas.microsoft.com/office/drawing/2014/main" id="{A73B58BE-2CA2-FE85-3583-6A8189F44039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0635376" y="50559"/>
            <a:ext cx="1473427" cy="1049016"/>
          </a:xfrm>
          <a:prstGeom prst="rect">
            <a:avLst/>
          </a:prstGeom>
        </p:spPr>
      </p:pic>
      <p:pic>
        <p:nvPicPr>
          <p:cNvPr id="5" name="Afbeelding 4">
            <a:extLst>
              <a:ext uri="{FF2B5EF4-FFF2-40B4-BE49-F238E27FC236}">
                <a16:creationId xmlns:a16="http://schemas.microsoft.com/office/drawing/2014/main" id="{A7D49DFB-E774-EAD6-0B80-ED5941651515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10873290" y="1493297"/>
            <a:ext cx="997597" cy="12712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675418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2C89CAE-0E64-1C25-0C74-809990605F8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67667FF-E7A1-C91A-8F9A-5DD8E74498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6713" y="-225988"/>
            <a:ext cx="10972800" cy="1325563"/>
          </a:xfrm>
        </p:spPr>
        <p:txBody>
          <a:bodyPr/>
          <a:lstStyle/>
          <a:p>
            <a:r>
              <a:rPr lang="nl-NL" dirty="0"/>
              <a:t>Opdracht 1 en 2 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9E0A3C95-1D48-0DC6-41A0-E8D9D6BFC2D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1278889"/>
            <a:ext cx="10972800" cy="4496819"/>
          </a:xfrm>
        </p:spPr>
        <p:txBody>
          <a:bodyPr>
            <a:normAutofit/>
          </a:bodyPr>
          <a:lstStyle/>
          <a:p>
            <a:r>
              <a:rPr lang="nl-NL" dirty="0">
                <a:hlinkClick r:id="rId3"/>
              </a:rPr>
              <a:t>https://www.kiesmbo.nl/opleidingen/entree</a:t>
            </a:r>
            <a:endParaRPr lang="nl-NL" dirty="0"/>
          </a:p>
          <a:p>
            <a:endParaRPr lang="nl-NL" dirty="0"/>
          </a:p>
          <a:p>
            <a:r>
              <a:rPr lang="nl-NL" sz="2400" dirty="0"/>
              <a:t>1. Kies op je werkblad een top 2 van opleidingen die </a:t>
            </a:r>
            <a:r>
              <a:rPr lang="nl-NL" sz="2400"/>
              <a:t>je het </a:t>
            </a:r>
            <a:r>
              <a:rPr lang="nl-NL" sz="2400" dirty="0"/>
              <a:t>leukst lijken</a:t>
            </a:r>
          </a:p>
          <a:p>
            <a:r>
              <a:rPr lang="nl-NL" sz="2400" dirty="0"/>
              <a:t>2. Bekijk  bij de 2 opleidingen 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nl-NL" sz="2400" dirty="0"/>
              <a:t>Wat leer je? </a:t>
            </a:r>
            <a:endParaRPr lang="nl-NL" sz="2400" i="0" dirty="0">
              <a:effectLst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nl-NL" sz="2400" dirty="0"/>
              <a:t>Het filmpje – wat voor werk doe je tijdens je stage?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nl-NL" sz="2400" dirty="0"/>
              <a:t>Wordt de opleiding in jouw plaats </a:t>
            </a:r>
            <a:r>
              <a:rPr lang="nl-NL" sz="2400" i="0" dirty="0">
                <a:effectLst/>
              </a:rPr>
              <a:t>gegeven</a:t>
            </a:r>
          </a:p>
          <a:p>
            <a:endParaRPr lang="nl-NL" dirty="0"/>
          </a:p>
        </p:txBody>
      </p:sp>
      <p:pic>
        <p:nvPicPr>
          <p:cNvPr id="4" name="Afbeelding 3">
            <a:extLst>
              <a:ext uri="{FF2B5EF4-FFF2-40B4-BE49-F238E27FC236}">
                <a16:creationId xmlns:a16="http://schemas.microsoft.com/office/drawing/2014/main" id="{3F4E5A5D-A65F-F72F-CF7C-4C59585861B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775708"/>
            <a:ext cx="1473427" cy="1049016"/>
          </a:xfrm>
          <a:prstGeom prst="rect">
            <a:avLst/>
          </a:prstGeom>
        </p:spPr>
      </p:pic>
      <p:pic>
        <p:nvPicPr>
          <p:cNvPr id="5" name="Afbeelding 4">
            <a:extLst>
              <a:ext uri="{FF2B5EF4-FFF2-40B4-BE49-F238E27FC236}">
                <a16:creationId xmlns:a16="http://schemas.microsoft.com/office/drawing/2014/main" id="{BE8BAB4A-D4E0-A8B5-BFE9-211ECB7AC6A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457690" y="278676"/>
            <a:ext cx="997597" cy="12712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61440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D918BC3-41CC-7C19-6DF1-BCD3AA69EE1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3E611FE-7127-9519-238A-68FB322F21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6713" y="-225988"/>
            <a:ext cx="10972800" cy="1325563"/>
          </a:xfrm>
        </p:spPr>
        <p:txBody>
          <a:bodyPr/>
          <a:lstStyle/>
          <a:p>
            <a:r>
              <a:rPr lang="nl-NL" dirty="0"/>
              <a:t>Opdracht 3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356A93D9-4C58-6EF6-2727-481F0668961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73427" y="1278889"/>
            <a:ext cx="10972800" cy="4947193"/>
          </a:xfrm>
        </p:spPr>
        <p:txBody>
          <a:bodyPr>
            <a:normAutofit/>
          </a:bodyPr>
          <a:lstStyle/>
          <a:p>
            <a:r>
              <a:rPr lang="nl-NL" sz="2400" dirty="0"/>
              <a:t>Je hebt bij beide opleidingen het filmpje bekeken. </a:t>
            </a:r>
          </a:p>
          <a:p>
            <a:r>
              <a:rPr lang="nl-NL" sz="2400" dirty="0"/>
              <a:t>Maak nu opdracht 3 op het werkblad </a:t>
            </a:r>
          </a:p>
          <a:p>
            <a:pPr marL="342900" indent="-342900">
              <a:buFontTx/>
              <a:buChar char="-"/>
            </a:pPr>
            <a:r>
              <a:rPr lang="nl-NL" sz="2400" dirty="0"/>
              <a:t>Welk beroep hoort bij  opleiding 1?</a:t>
            </a:r>
          </a:p>
          <a:p>
            <a:pPr marL="342900" indent="-342900">
              <a:buFontTx/>
              <a:buChar char="-"/>
            </a:pPr>
            <a:r>
              <a:rPr lang="nl-NL" sz="2400" dirty="0"/>
              <a:t>Waar kun je dan werken?</a:t>
            </a:r>
          </a:p>
          <a:p>
            <a:pPr marL="342900" indent="-342900">
              <a:buFontTx/>
              <a:buChar char="-"/>
            </a:pPr>
            <a:r>
              <a:rPr lang="nl-NL" sz="2400" dirty="0"/>
              <a:t>Wat lijkt je het leukst aan dit beroep?</a:t>
            </a:r>
          </a:p>
          <a:p>
            <a:pPr marL="342900" indent="-342900">
              <a:buFontTx/>
              <a:buChar char="-"/>
            </a:pPr>
            <a:endParaRPr lang="nl-NL" sz="2400" dirty="0"/>
          </a:p>
          <a:p>
            <a:pPr marL="342900" indent="-342900">
              <a:buFontTx/>
              <a:buChar char="-"/>
            </a:pPr>
            <a:r>
              <a:rPr lang="nl-NL" sz="2400" dirty="0"/>
              <a:t>Welk beroep hoort bij opleiding 2 ?</a:t>
            </a:r>
          </a:p>
          <a:p>
            <a:pPr marL="342900" indent="-342900">
              <a:buFontTx/>
              <a:buChar char="-"/>
            </a:pPr>
            <a:r>
              <a:rPr lang="nl-NL" sz="2400" dirty="0"/>
              <a:t>Waar kun je dan werken?</a:t>
            </a:r>
          </a:p>
          <a:p>
            <a:pPr marL="342900" indent="-342900">
              <a:buFontTx/>
              <a:buChar char="-"/>
            </a:pPr>
            <a:r>
              <a:rPr lang="nl-NL" sz="2400" dirty="0"/>
              <a:t>Wat lijkt je het leukst aan dit beroep?</a:t>
            </a:r>
          </a:p>
          <a:p>
            <a:pPr marL="342900" indent="-342900">
              <a:buFontTx/>
              <a:buChar char="-"/>
            </a:pPr>
            <a:endParaRPr lang="nl-NL" sz="2400" dirty="0"/>
          </a:p>
        </p:txBody>
      </p:sp>
      <p:pic>
        <p:nvPicPr>
          <p:cNvPr id="4" name="Afbeelding 3">
            <a:extLst>
              <a:ext uri="{FF2B5EF4-FFF2-40B4-BE49-F238E27FC236}">
                <a16:creationId xmlns:a16="http://schemas.microsoft.com/office/drawing/2014/main" id="{A2582458-A310-73E5-7EAF-EA1728E88DE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775708"/>
            <a:ext cx="1473427" cy="1049016"/>
          </a:xfrm>
          <a:prstGeom prst="rect">
            <a:avLst/>
          </a:prstGeom>
        </p:spPr>
      </p:pic>
      <p:pic>
        <p:nvPicPr>
          <p:cNvPr id="5" name="Afbeelding 4">
            <a:extLst>
              <a:ext uri="{FF2B5EF4-FFF2-40B4-BE49-F238E27FC236}">
                <a16:creationId xmlns:a16="http://schemas.microsoft.com/office/drawing/2014/main" id="{FE8BAD7B-3B7D-05ED-AA4B-91278E1F3D3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457690" y="278676"/>
            <a:ext cx="997597" cy="12712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367305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70BDAF3-6BDC-1E4E-B3F1-6B6BEDEBEF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6713" y="-225988"/>
            <a:ext cx="10972800" cy="1325563"/>
          </a:xfrm>
        </p:spPr>
        <p:txBody>
          <a:bodyPr/>
          <a:lstStyle/>
          <a:p>
            <a:r>
              <a:rPr lang="nl-NL" dirty="0"/>
              <a:t>Klassikaal nabespreken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DA6A0715-2EC7-BEA1-9E83-AA877BD6073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36713" y="1099575"/>
            <a:ext cx="11141833" cy="7203469"/>
          </a:xfrm>
        </p:spPr>
        <p:txBody>
          <a:bodyPr>
            <a:norm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endParaRPr lang="nl-NL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nl-NL" dirty="0"/>
              <a:t>Vertel welke opleiding jou het leukste lijkt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nl-NL" dirty="0"/>
              <a:t>Welk beroep hoort daarbij?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nl-NL" dirty="0"/>
              <a:t>Wat lijkt je leuk aan dat beroep?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nl-NL" dirty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nl-NL" dirty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nl-NL" dirty="0"/>
          </a:p>
        </p:txBody>
      </p:sp>
      <p:pic>
        <p:nvPicPr>
          <p:cNvPr id="4" name="Afbeelding 3">
            <a:extLst>
              <a:ext uri="{FF2B5EF4-FFF2-40B4-BE49-F238E27FC236}">
                <a16:creationId xmlns:a16="http://schemas.microsoft.com/office/drawing/2014/main" id="{A73B58BE-2CA2-FE85-3583-6A8189F4403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775708"/>
            <a:ext cx="1473427" cy="1049016"/>
          </a:xfrm>
          <a:prstGeom prst="rect">
            <a:avLst/>
          </a:prstGeom>
        </p:spPr>
      </p:pic>
      <p:pic>
        <p:nvPicPr>
          <p:cNvPr id="5" name="Afbeelding 4">
            <a:extLst>
              <a:ext uri="{FF2B5EF4-FFF2-40B4-BE49-F238E27FC236}">
                <a16:creationId xmlns:a16="http://schemas.microsoft.com/office/drawing/2014/main" id="{C7694878-E58A-178E-BBE2-72C94747C2D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12610" y="344612"/>
            <a:ext cx="1331119" cy="1103188"/>
          </a:xfrm>
          <a:prstGeom prst="rect">
            <a:avLst/>
          </a:prstGeom>
        </p:spPr>
      </p:pic>
      <p:pic>
        <p:nvPicPr>
          <p:cNvPr id="6" name="Afbeelding 5">
            <a:extLst>
              <a:ext uri="{FF2B5EF4-FFF2-40B4-BE49-F238E27FC236}">
                <a16:creationId xmlns:a16="http://schemas.microsoft.com/office/drawing/2014/main" id="{2620D35D-1A55-2D20-2FC4-E1DDFB6C62F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589902" y="344613"/>
            <a:ext cx="1083593" cy="1103187"/>
          </a:xfrm>
          <a:prstGeom prst="rect">
            <a:avLst/>
          </a:prstGeom>
        </p:spPr>
      </p:pic>
      <p:pic>
        <p:nvPicPr>
          <p:cNvPr id="2050" name="Picture 2" descr="Ontdek beroepen in transport en logistiek - STL">
            <a:extLst>
              <a:ext uri="{FF2B5EF4-FFF2-40B4-BE49-F238E27FC236}">
                <a16:creationId xmlns:a16="http://schemas.microsoft.com/office/drawing/2014/main" id="{17391F99-C291-4A6D-D035-657A2857D05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0093" y="3429000"/>
            <a:ext cx="5324478" cy="26622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6256109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011BF64-3476-3991-BEDF-93EB1F5B480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1CF47DC-2F1C-8A2F-175C-0634B6836D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-138901"/>
            <a:ext cx="10972800" cy="1325563"/>
          </a:xfrm>
        </p:spPr>
        <p:txBody>
          <a:bodyPr/>
          <a:lstStyle/>
          <a:p>
            <a:r>
              <a:rPr lang="nl-NL" dirty="0"/>
              <a:t>Kosten entree-opleiding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1D6C1D0D-89FB-00A2-329F-B3548BF7D4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5011" y="1365357"/>
            <a:ext cx="11806989" cy="5459367"/>
          </a:xfrm>
        </p:spPr>
        <p:txBody>
          <a:bodyPr>
            <a:normAutofit/>
          </a:bodyPr>
          <a:lstStyle/>
          <a:p>
            <a:r>
              <a:rPr lang="nl-NL" sz="3200" dirty="0" err="1"/>
              <a:t>OV-kaart</a:t>
            </a:r>
            <a:r>
              <a:rPr lang="nl-NL" sz="3200" dirty="0"/>
              <a:t> (week of weekend)</a:t>
            </a:r>
          </a:p>
          <a:p>
            <a:r>
              <a:rPr lang="nl-NL" sz="3200" dirty="0"/>
              <a:t>Onder 18 jaar:  geen lesgeld</a:t>
            </a:r>
          </a:p>
          <a:p>
            <a:r>
              <a:rPr lang="nl-NL" sz="3200" dirty="0"/>
              <a:t>Vanaf 18 jaar: wel lesgeld, studiefinanciering bij DUO (gift)</a:t>
            </a:r>
          </a:p>
          <a:p>
            <a:r>
              <a:rPr lang="nl-NL" sz="3200" dirty="0"/>
              <a:t>Materiaalkosten</a:t>
            </a:r>
          </a:p>
          <a:p>
            <a:endParaRPr lang="nl-NL" sz="3200" dirty="0"/>
          </a:p>
          <a:p>
            <a:r>
              <a:rPr lang="nl-NL" sz="3200" dirty="0"/>
              <a:t>Meer weten? 	</a:t>
            </a:r>
            <a:r>
              <a:rPr lang="nl-NL" sz="3200" dirty="0"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Kosten mbo opleiding</a:t>
            </a:r>
            <a:endParaRPr lang="nl-NL" sz="3200" dirty="0"/>
          </a:p>
          <a:p>
            <a:r>
              <a:rPr lang="nl-NL" sz="3200" dirty="0"/>
              <a:t>	</a:t>
            </a:r>
          </a:p>
          <a:p>
            <a:endParaRPr lang="nl-NL" sz="3200" dirty="0"/>
          </a:p>
          <a:p>
            <a:endParaRPr lang="nl-NL" b="1" dirty="0"/>
          </a:p>
          <a:p>
            <a:endParaRPr lang="nl-NL" sz="2200" b="1" dirty="0"/>
          </a:p>
          <a:p>
            <a:endParaRPr lang="nl-NL" dirty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nl-NL" dirty="0"/>
          </a:p>
          <a:p>
            <a:pPr lvl="8" indent="0">
              <a:buNone/>
            </a:pPr>
            <a:endParaRPr lang="nl-NL" dirty="0"/>
          </a:p>
        </p:txBody>
      </p:sp>
      <p:pic>
        <p:nvPicPr>
          <p:cNvPr id="4" name="Afbeelding 3">
            <a:extLst>
              <a:ext uri="{FF2B5EF4-FFF2-40B4-BE49-F238E27FC236}">
                <a16:creationId xmlns:a16="http://schemas.microsoft.com/office/drawing/2014/main" id="{D1A4D35C-EEF6-E6D5-4C3A-4A86C48D7F1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499855"/>
            <a:ext cx="1860884" cy="13248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049047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70BDAF3-6BDC-1E4E-B3F1-6B6BEDEBEF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6713" y="-225988"/>
            <a:ext cx="10972800" cy="1325563"/>
          </a:xfrm>
        </p:spPr>
        <p:txBody>
          <a:bodyPr/>
          <a:lstStyle/>
          <a:p>
            <a:r>
              <a:rPr lang="nl-NL" dirty="0"/>
              <a:t>Vastleggen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DA6A0715-2EC7-BEA1-9E83-AA877BD6073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1278889"/>
            <a:ext cx="10972800" cy="4496819"/>
          </a:xfrm>
        </p:spPr>
        <p:txBody>
          <a:bodyPr>
            <a:norm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endParaRPr lang="nl-NL" dirty="0"/>
          </a:p>
          <a:p>
            <a:r>
              <a:rPr lang="nl-NL" sz="2800" dirty="0"/>
              <a:t>Sla het werkblad op in je loopbaandossier</a:t>
            </a:r>
          </a:p>
        </p:txBody>
      </p:sp>
      <p:pic>
        <p:nvPicPr>
          <p:cNvPr id="4" name="Afbeelding 3">
            <a:extLst>
              <a:ext uri="{FF2B5EF4-FFF2-40B4-BE49-F238E27FC236}">
                <a16:creationId xmlns:a16="http://schemas.microsoft.com/office/drawing/2014/main" id="{A73B58BE-2CA2-FE85-3583-6A8189F4403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775708"/>
            <a:ext cx="1473427" cy="1049016"/>
          </a:xfrm>
          <a:prstGeom prst="rect">
            <a:avLst/>
          </a:prstGeom>
        </p:spPr>
      </p:pic>
      <p:pic>
        <p:nvPicPr>
          <p:cNvPr id="7" name="Afbeelding 6">
            <a:extLst>
              <a:ext uri="{FF2B5EF4-FFF2-40B4-BE49-F238E27FC236}">
                <a16:creationId xmlns:a16="http://schemas.microsoft.com/office/drawing/2014/main" id="{6D03FBB2-12AA-0FCA-D3C4-4BB96C4BE73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705352" y="229873"/>
            <a:ext cx="1004161" cy="12596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3378464"/>
      </p:ext>
    </p:extLst>
  </p:cSld>
  <p:clrMapOvr>
    <a:masterClrMapping/>
  </p:clrMapOvr>
</p:sld>
</file>

<file path=ppt/theme/theme1.xml><?xml version="1.0" encoding="utf-8"?>
<a:theme xmlns:a="http://schemas.openxmlformats.org/drawingml/2006/main" name="SplashVTI">
  <a:themeElements>
    <a:clrScheme name="Custom 11">
      <a:dk1>
        <a:srgbClr val="262626"/>
      </a:dk1>
      <a:lt1>
        <a:sysClr val="window" lastClr="FFFFFF"/>
      </a:lt1>
      <a:dk2>
        <a:srgbClr val="2F333D"/>
      </a:dk2>
      <a:lt2>
        <a:srgbClr val="E9F3F3"/>
      </a:lt2>
      <a:accent1>
        <a:srgbClr val="1EBE9B"/>
      </a:accent1>
      <a:accent2>
        <a:srgbClr val="FD8686"/>
      </a:accent2>
      <a:accent3>
        <a:srgbClr val="0AC8AD"/>
      </a:accent3>
      <a:accent4>
        <a:srgbClr val="E69500"/>
      </a:accent4>
      <a:accent5>
        <a:srgbClr val="EC4E70"/>
      </a:accent5>
      <a:accent6>
        <a:srgbClr val="794DFF"/>
      </a:accent6>
      <a:hlink>
        <a:srgbClr val="3E8FF1"/>
      </a:hlink>
      <a:folHlink>
        <a:srgbClr val="939393"/>
      </a:folHlink>
    </a:clrScheme>
    <a:fontScheme name="Custom 23">
      <a:majorFont>
        <a:latin typeface="Posterama"/>
        <a:ea typeface=""/>
        <a:cs typeface=""/>
      </a:majorFont>
      <a:minorFont>
        <a:latin typeface="Avenir Next L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plashVTI" id="{CD38C481-21EC-466B-953B-A1440B42712A}" vid="{D3E4813C-1D98-48C2-AF59-2D0D78E25500}"/>
    </a:ext>
  </a:extLst>
</a:theme>
</file>

<file path=ppt/theme/theme2.xml><?xml version="1.0" encoding="utf-8"?>
<a:theme xmlns:a="http://schemas.openxmlformats.org/drawingml/2006/main" name="Kantoorthema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?mso-contentType ?>
<SharedContentType xmlns="Microsoft.SharePoint.Taxonomy.ContentTypeSync" SourceId="9094ed71-ad37-40d4-b95a-d4271a6f83fc" ContentTypeId="0x0101" PreviousValue="false"/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0b957a39-1f62-4cef-935a-f664fa9bc04c">
      <Terms xmlns="http://schemas.microsoft.com/office/infopath/2007/PartnerControls"/>
    </lcf76f155ced4ddcb4097134ff3c332f>
    <TaxCatchAll xmlns="9281fe5b-abce-4aec-9403-dcdb2cb047d7" xsi:nil="true"/>
  </documentManagement>
</p:properties>
</file>

<file path=customXml/item4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724DE0223BBD64DA880C2297F0A87F3" ma:contentTypeVersion="17" ma:contentTypeDescription="Een nieuw document maken." ma:contentTypeScope="" ma:versionID="4191f9c4322172eaed3e1ca765518ed7">
  <xsd:schema xmlns:xsd="http://www.w3.org/2001/XMLSchema" xmlns:xs="http://www.w3.org/2001/XMLSchema" xmlns:p="http://schemas.microsoft.com/office/2006/metadata/properties" xmlns:ns2="0b957a39-1f62-4cef-935a-f664fa9bc04c" xmlns:ns3="9281fe5b-abce-4aec-9403-dcdb2cb047d7" targetNamespace="http://schemas.microsoft.com/office/2006/metadata/properties" ma:root="true" ma:fieldsID="0e6742f68a80ed4d73515650cc9757c8" ns2:_="" ns3:_="">
    <xsd:import namespace="0b957a39-1f62-4cef-935a-f664fa9bc04c"/>
    <xsd:import namespace="9281fe5b-abce-4aec-9403-dcdb2cb047d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ObjectDetectorVersions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ServiceLocation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SearchPropertie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b957a39-1f62-4cef-935a-f664fa9bc04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4" nillable="true" ma:taxonomy="true" ma:internalName="lcf76f155ced4ddcb4097134ff3c332f" ma:taxonomyFieldName="MediaServiceImageTags" ma:displayName="Afbeeldingtags" ma:readOnly="false" ma:fieldId="{5cf76f15-5ced-4ddc-b409-7134ff3c332f}" ma:taxonomyMulti="true" ma:sspId="9094ed71-ad37-40d4-b95a-d4271a6f83fc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6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Location" ma:index="17" nillable="true" ma:displayName="Location" ma:indexed="true" ma:internalName="MediaServiceLocation" ma:readOnly="true">
      <xsd:simpleType>
        <xsd:restriction base="dms:Text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9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0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SearchProperties" ma:index="2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LengthInSeconds" ma:index="22" nillable="true" ma:displayName="MediaLengthInSeconds" ma:hidden="true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281fe5b-abce-4aec-9403-dcdb2cb047d7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Gedeeld met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Gedeeld met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5" nillable="true" ma:displayName="Taxonomy Catch All Column" ma:hidden="true" ma:list="{6212e56c-6e5c-4bee-b13a-1b778d3e41a7}" ma:internalName="TaxCatchAll" ma:showField="CatchAllData" ma:web="9281fe5b-abce-4aec-9403-dcdb2cb047d7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Inhoudstype"/>
        <xsd:element ref="dc:title" minOccurs="0" maxOccurs="1" ma:index="4" ma:displayName="Titel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14F8FE9-7A58-4132-8A7B-640F61BF6BED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07AB48EE-32A4-4F94-9610-1E6852B421DB}">
  <ds:schemaRefs>
    <ds:schemaRef ds:uri="Microsoft.SharePoint.Taxonomy.ContentTypeSync"/>
  </ds:schemaRefs>
</ds:datastoreItem>
</file>

<file path=customXml/itemProps3.xml><?xml version="1.0" encoding="utf-8"?>
<ds:datastoreItem xmlns:ds="http://schemas.openxmlformats.org/officeDocument/2006/customXml" ds:itemID="{8C3DB6D7-5297-4F17-9A34-6624711B21AC}">
  <ds:schemaRefs>
    <ds:schemaRef ds:uri="http://schemas.openxmlformats.org/package/2006/metadata/core-properties"/>
    <ds:schemaRef ds:uri="http://purl.org/dc/terms/"/>
    <ds:schemaRef ds:uri="9281fe5b-abce-4aec-9403-dcdb2cb047d7"/>
    <ds:schemaRef ds:uri="http://schemas.microsoft.com/office/infopath/2007/PartnerControls"/>
    <ds:schemaRef ds:uri="http://schemas.microsoft.com/office/2006/documentManagement/types"/>
    <ds:schemaRef ds:uri="http://purl.org/dc/elements/1.1/"/>
    <ds:schemaRef ds:uri="0b957a39-1f62-4cef-935a-f664fa9bc04c"/>
    <ds:schemaRef ds:uri="http://schemas.microsoft.com/office/2006/metadata/properties"/>
    <ds:schemaRef ds:uri="http://www.w3.org/XML/1998/namespace"/>
    <ds:schemaRef ds:uri="http://purl.org/dc/dcmitype/"/>
  </ds:schemaRefs>
</ds:datastoreItem>
</file>

<file path=customXml/itemProps4.xml><?xml version="1.0" encoding="utf-8"?>
<ds:datastoreItem xmlns:ds="http://schemas.openxmlformats.org/officeDocument/2006/customXml" ds:itemID="{D319FEF6-5C28-4888-A3F6-80E416E34B3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b957a39-1f62-4cef-935a-f664fa9bc04c"/>
    <ds:schemaRef ds:uri="9281fe5b-abce-4aec-9403-dcdb2cb047d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7205</TotalTime>
  <Words>1560</Words>
  <Application>Microsoft Office PowerPoint</Application>
  <PresentationFormat>Breedbeeld</PresentationFormat>
  <Paragraphs>225</Paragraphs>
  <Slides>14</Slides>
  <Notes>14</Notes>
  <HiddenSlides>1</HiddenSlides>
  <MMClips>0</MMClips>
  <ScaleCrop>false</ScaleCrop>
  <HeadingPairs>
    <vt:vector size="6" baseType="variant">
      <vt:variant>
        <vt:lpstr>Gebruikte lettertypen</vt:lpstr>
      </vt:variant>
      <vt:variant>
        <vt:i4>6</vt:i4>
      </vt:variant>
      <vt:variant>
        <vt:lpstr>Thema</vt:lpstr>
      </vt:variant>
      <vt:variant>
        <vt:i4>1</vt:i4>
      </vt:variant>
      <vt:variant>
        <vt:lpstr>Diatitels</vt:lpstr>
      </vt:variant>
      <vt:variant>
        <vt:i4>14</vt:i4>
      </vt:variant>
    </vt:vector>
  </HeadingPairs>
  <TitlesOfParts>
    <vt:vector size="21" baseType="lpstr">
      <vt:lpstr>Aptos</vt:lpstr>
      <vt:lpstr>Arial</vt:lpstr>
      <vt:lpstr>Avenir Next LT Pro</vt:lpstr>
      <vt:lpstr>Calibri</vt:lpstr>
      <vt:lpstr>Posterama</vt:lpstr>
      <vt:lpstr>Wingdings</vt:lpstr>
      <vt:lpstr>SplashVTI</vt:lpstr>
      <vt:lpstr>Tips voor de docent bij het uitvoeren van deze les:</vt:lpstr>
      <vt:lpstr>Les  “ Entree-opleidingen leren kennen.” </vt:lpstr>
      <vt:lpstr>Wat ga je deze les doen?</vt:lpstr>
      <vt:lpstr>Uitleg Entree-opleiding</vt:lpstr>
      <vt:lpstr>Uitleg entree-opleiding</vt:lpstr>
      <vt:lpstr>Na de entree-opleiding</vt:lpstr>
      <vt:lpstr>Welke moeilijke woorden kom je tegen?</vt:lpstr>
      <vt:lpstr>Welke moeilijke woorden kom je tegen?</vt:lpstr>
      <vt:lpstr>Welke entree opleidingen zijn er?</vt:lpstr>
      <vt:lpstr>Opdracht 1 en 2 </vt:lpstr>
      <vt:lpstr>Opdracht 3</vt:lpstr>
      <vt:lpstr>Klassikaal nabespreken</vt:lpstr>
      <vt:lpstr>Kosten entree-opleiding</vt:lpstr>
      <vt:lpstr>Vastleggen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Michel Zijffers</dc:creator>
  <cp:lastModifiedBy>Annet Hermans</cp:lastModifiedBy>
  <cp:revision>6</cp:revision>
  <dcterms:created xsi:type="dcterms:W3CDTF">2024-09-24T10:43:43Z</dcterms:created>
  <dcterms:modified xsi:type="dcterms:W3CDTF">2025-12-05T13:33:43Z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0x0101009724DE0223BBD64DA880C2297F0A87F3</vt:lpwstr>
  </property>
  <property fmtid="{D5CDD505-2E9C-101B-9397-08002B2CF9AE}" pid="3" name="MediaServiceImageTags">
    <vt:lpwstr/>
  </property>
</Properties>
</file>